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56" r:id="rId3"/>
    <p:sldId id="276" r:id="rId4"/>
    <p:sldId id="277" r:id="rId5"/>
    <p:sldId id="278" r:id="rId6"/>
    <p:sldId id="297" r:id="rId7"/>
    <p:sldId id="296" r:id="rId8"/>
    <p:sldId id="281" r:id="rId9"/>
    <p:sldId id="282" r:id="rId10"/>
    <p:sldId id="279" r:id="rId11"/>
    <p:sldId id="280" r:id="rId12"/>
    <p:sldId id="283" r:id="rId13"/>
    <p:sldId id="284" r:id="rId14"/>
    <p:sldId id="285" r:id="rId15"/>
    <p:sldId id="294" r:id="rId16"/>
    <p:sldId id="295" r:id="rId17"/>
    <p:sldId id="286" r:id="rId18"/>
    <p:sldId id="274"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DD"/>
    <a:srgbClr val="FFA3A3"/>
    <a:srgbClr val="333F50"/>
    <a:srgbClr val="0185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13" autoAdjust="0"/>
    <p:restoredTop sz="83246" autoAdjust="0"/>
  </p:normalViewPr>
  <p:slideViewPr>
    <p:cSldViewPr snapToGrid="0" showGuides="1">
      <p:cViewPr varScale="1">
        <p:scale>
          <a:sx n="65" d="100"/>
          <a:sy n="65" d="100"/>
        </p:scale>
        <p:origin x="169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6C02A-0227-4BD2-8EF9-78DF36C6D877}" type="datetimeFigureOut">
              <a:rPr lang="zh-TW" altLang="en-US" smtClean="0"/>
              <a:t>2022/12/20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886CE-99E7-4A9B-9E06-09A23429310D}" type="slidenum">
              <a:rPr lang="zh-TW" altLang="en-US" smtClean="0"/>
              <a:t>‹#›</a:t>
            </a:fld>
            <a:endParaRPr lang="zh-TW" altLang="en-US"/>
          </a:p>
        </p:txBody>
      </p:sp>
    </p:spTree>
    <p:extLst>
      <p:ext uri="{BB962C8B-B14F-4D97-AF65-F5344CB8AC3E}">
        <p14:creationId xmlns:p14="http://schemas.microsoft.com/office/powerpoint/2010/main" val="123392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主要是探討傳統介面與生態界面是否幫助駕駛員從自動駕駛恢復到手動駕駛有良好的操作</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a:t>
            </a:fld>
            <a:endParaRPr lang="zh-TW" altLang="en-US"/>
          </a:p>
        </p:txBody>
      </p:sp>
    </p:spTree>
    <p:extLst>
      <p:ext uri="{BB962C8B-B14F-4D97-AF65-F5344CB8AC3E}">
        <p14:creationId xmlns:p14="http://schemas.microsoft.com/office/powerpoint/2010/main" val="632776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17</a:t>
            </a:fld>
            <a:endParaRPr lang="zh-TW" altLang="en-US"/>
          </a:p>
        </p:txBody>
      </p:sp>
    </p:spTree>
    <p:extLst>
      <p:ext uri="{BB962C8B-B14F-4D97-AF65-F5344CB8AC3E}">
        <p14:creationId xmlns:p14="http://schemas.microsoft.com/office/powerpoint/2010/main" val="156654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左邊 </a:t>
            </a:r>
            <a:r>
              <a:rPr lang="en-US" altLang="zh-TW" dirty="0"/>
              <a:t>:</a:t>
            </a:r>
            <a:r>
              <a:rPr lang="zh-TW" altLang="en-US" dirty="0"/>
              <a:t> 導航、引導、控制</a:t>
            </a:r>
            <a:endParaRPr lang="en-US" altLang="zh-TW" dirty="0"/>
          </a:p>
          <a:p>
            <a:r>
              <a:rPr lang="zh-TW" altLang="en-US" dirty="0"/>
              <a:t>右邊 </a:t>
            </a:r>
            <a:r>
              <a:rPr lang="en-US" altLang="zh-TW" dirty="0"/>
              <a:t>:</a:t>
            </a:r>
            <a:r>
              <a:rPr lang="zh-TW" altLang="en-US" dirty="0"/>
              <a:t> 知識、規則、技能</a:t>
            </a:r>
            <a:r>
              <a:rPr lang="en-US" altLang="zh-TW" dirty="0"/>
              <a:t>(SRK)</a:t>
            </a:r>
          </a:p>
          <a:p>
            <a:r>
              <a:rPr lang="zh-TW" altLang="en-US" dirty="0"/>
              <a:t>中間 </a:t>
            </a:r>
            <a:r>
              <a:rPr lang="en-US" altLang="zh-TW" dirty="0"/>
              <a:t>:</a:t>
            </a:r>
            <a:r>
              <a:rPr lang="zh-TW" altLang="en-US" dirty="0"/>
              <a:t> 感知、處理、行動</a:t>
            </a:r>
            <a:endParaRPr lang="en-US" altLang="zh-TW" dirty="0"/>
          </a:p>
          <a:p>
            <a:endParaRPr lang="en-US" altLang="zh-TW" dirty="0"/>
          </a:p>
          <a:p>
            <a:r>
              <a:rPr lang="zh-TW" altLang="en-US" dirty="0"/>
              <a:t>為了理解接管後導致績效下降的淺再機制，</a:t>
            </a:r>
            <a:r>
              <a:rPr lang="en-US" altLang="zh-TW" dirty="0" err="1"/>
              <a:t>Theeuwes</a:t>
            </a:r>
            <a:r>
              <a:rPr lang="en-US" altLang="zh-TW" dirty="0"/>
              <a:t>(1993)</a:t>
            </a:r>
            <a:r>
              <a:rPr lang="zh-TW" altLang="en-US" dirty="0"/>
              <a:t>的模型說明相關理論，</a:t>
            </a:r>
            <a:endParaRPr lang="en-US" altLang="zh-TW" dirty="0"/>
          </a:p>
          <a:p>
            <a:endParaRPr lang="en-US" altLang="zh-TW" dirty="0"/>
          </a:p>
          <a:p>
            <a:r>
              <a:rPr lang="zh-TW" altLang="en-US" dirty="0"/>
              <a:t>隨然任務的複雜度隨著級別的增加而增加</a:t>
            </a:r>
            <a:r>
              <a:rPr lang="en-US" altLang="zh-TW" dirty="0"/>
              <a:t>(ex.</a:t>
            </a:r>
            <a:r>
              <a:rPr lang="zh-TW" altLang="en-US" dirty="0"/>
              <a:t>從車輛的縱向和橫向控制，到鏡象檢查，再到導航級別</a:t>
            </a:r>
            <a:r>
              <a:rPr lang="en-US" altLang="zh-TW" dirty="0"/>
              <a:t>)</a:t>
            </a:r>
            <a:r>
              <a:rPr lang="zh-TW" altLang="en-US" dirty="0"/>
              <a:t>，但這代表安全駕駛的每個級別的相關任務的重要性</a:t>
            </a:r>
            <a:endParaRPr lang="en-US" altLang="zh-TW" dirty="0"/>
          </a:p>
          <a:p>
            <a:r>
              <a:rPr lang="zh-TW" altLang="en-US" dirty="0"/>
              <a:t>最頂端的任務下降，這可能就表示有控制的需求上升</a:t>
            </a:r>
            <a:r>
              <a:rPr lang="en-US" altLang="zh-TW" dirty="0"/>
              <a:t>(ex.</a:t>
            </a:r>
            <a:r>
              <a:rPr lang="zh-TW" altLang="en-US" dirty="0"/>
              <a:t>由輪胎故障引起</a:t>
            </a:r>
            <a:r>
              <a:rPr lang="en-US" altLang="zh-TW" dirty="0"/>
              <a:t>)</a:t>
            </a:r>
            <a:r>
              <a:rPr lang="zh-TW" altLang="en-US" dirty="0"/>
              <a:t>，引導行為就會停止，所有注意力都會投入到控制水平上</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4</a:t>
            </a:fld>
            <a:endParaRPr lang="zh-TW" altLang="en-US"/>
          </a:p>
        </p:txBody>
      </p:sp>
    </p:spTree>
    <p:extLst>
      <p:ext uri="{BB962C8B-B14F-4D97-AF65-F5344CB8AC3E}">
        <p14:creationId xmlns:p14="http://schemas.microsoft.com/office/powerpoint/2010/main" val="211219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因為自動化很可能會損害認知處理和駕駛員情況理解，所以生態界面可作為接管後快速準確地控制車輛的一種方式。</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SRK</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框架由</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Rasmussen(1983)</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開發，幫助設計師將系統的訊息需求與人類認知的各個方面結合起來</a:t>
            </a:r>
            <a:endParaRPr lang="en-US" altLang="zh-TW" dirty="0"/>
          </a:p>
          <a:p>
            <a:r>
              <a:rPr lang="en-US" altLang="zh-TW" dirty="0"/>
              <a:t>SRK</a:t>
            </a:r>
            <a:r>
              <a:rPr lang="zh-TW" altLang="en-US" dirty="0"/>
              <a:t>將認知分成三個類別</a:t>
            </a:r>
            <a:endParaRPr lang="en-US" altLang="zh-TW" dirty="0"/>
          </a:p>
          <a:p>
            <a:r>
              <a:rPr lang="zh-TW" altLang="en-US" b="0" i="0" dirty="0">
                <a:solidFill>
                  <a:srgbClr val="111111"/>
                </a:solidFill>
                <a:effectLst/>
                <a:latin typeface="Inter Var"/>
              </a:rPr>
              <a:t>模型技能</a:t>
            </a:r>
            <a:r>
              <a:rPr lang="en-US" altLang="zh-TW" b="0" i="0" dirty="0">
                <a:solidFill>
                  <a:srgbClr val="111111"/>
                </a:solidFill>
                <a:effectLst/>
                <a:latin typeface="Inter Var"/>
              </a:rPr>
              <a:t>-</a:t>
            </a:r>
            <a:r>
              <a:rPr lang="zh-TW" altLang="en-US" b="0" i="0" dirty="0">
                <a:solidFill>
                  <a:srgbClr val="111111"/>
                </a:solidFill>
                <a:effectLst/>
                <a:latin typeface="Inter Var"/>
              </a:rPr>
              <a:t>規則</a:t>
            </a:r>
            <a:r>
              <a:rPr lang="en-US" altLang="zh-TW" b="0" i="0" dirty="0">
                <a:solidFill>
                  <a:srgbClr val="111111"/>
                </a:solidFill>
                <a:effectLst/>
                <a:latin typeface="Inter Var"/>
              </a:rPr>
              <a:t>-</a:t>
            </a:r>
            <a:r>
              <a:rPr lang="zh-TW" altLang="en-US" b="0" i="0" dirty="0">
                <a:solidFill>
                  <a:srgbClr val="111111"/>
                </a:solidFill>
                <a:effectLst/>
                <a:latin typeface="Inter Var"/>
              </a:rPr>
              <a:t>知識以及性能屬性與人周圍環境的關係對認知工作量進行分類。</a:t>
            </a:r>
            <a:endParaRPr lang="en-US" altLang="zh-TW" dirty="0"/>
          </a:p>
          <a:p>
            <a:r>
              <a:rPr lang="zh-TW" altLang="en-US" dirty="0"/>
              <a:t>技巧 </a:t>
            </a:r>
            <a:r>
              <a:rPr lang="en-US" altLang="zh-TW" dirty="0"/>
              <a:t>:</a:t>
            </a:r>
            <a:r>
              <a:rPr lang="zh-TW" altLang="en-US" dirty="0"/>
              <a:t> </a:t>
            </a:r>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代表一種行為，一旦形成意圖，就需要很少或不需要有意識的控制來執行動作，也稱感覺運動行為</a:t>
            </a:r>
            <a:endPar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t>規則 </a:t>
            </a:r>
            <a:r>
              <a:rPr lang="en-US" altLang="zh-TW" dirty="0"/>
              <a: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可以是由操作員透過經驗獲得的或由主管和前操作員給出的一組指令。操作員無須了解系統的基本原理即可執行基於規則的控制。</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知識 </a:t>
            </a:r>
            <a:r>
              <a:rPr lang="en-US" altLang="zh-TW" dirty="0"/>
              <a:t>:</a:t>
            </a:r>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操作員需要了解管理系統的基本原則和法律</a:t>
            </a:r>
            <a:r>
              <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由於操作員需要根據他們當前對系統的分析形成明確的目標，認知工作量通常比使用基於技能或規則的行為更大。</a:t>
            </a:r>
            <a:endPar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a:p>
            <a:r>
              <a:rPr lang="zh-TW" altLang="en-US" dirty="0"/>
              <a:t>象徵 </a:t>
            </a:r>
            <a:r>
              <a:rPr lang="en-US" altLang="zh-TW" dirty="0"/>
              <a:t>:</a:t>
            </a:r>
            <a:r>
              <a:rPr lang="zh-TW" altLang="en-US" dirty="0"/>
              <a:t> 必須處理正式的資訊</a:t>
            </a:r>
            <a:r>
              <a:rPr lang="en-US" altLang="zh-TW" dirty="0"/>
              <a:t>(</a:t>
            </a:r>
            <a:r>
              <a:rPr lang="zh-TW" altLang="en-US" dirty="0"/>
              <a:t>如果煞車對測速計的是絕沒有任何影響</a:t>
            </a:r>
            <a:r>
              <a:rPr lang="en-US" altLang="zh-TW" dirty="0">
                <a:sym typeface="Wingdings" panose="05000000000000000000" pitchFamily="2" charset="2"/>
              </a:rPr>
              <a:t></a:t>
            </a:r>
            <a:r>
              <a:rPr lang="zh-TW" altLang="en-US" dirty="0">
                <a:sym typeface="Wingdings" panose="05000000000000000000" pitchFamily="2" charset="2"/>
              </a:rPr>
              <a:t>推測測速計是否有缺陷或煞車不起作用</a:t>
            </a:r>
            <a:r>
              <a:rPr lang="en-US" altLang="zh-TW" dirty="0">
                <a:sym typeface="Wingdings" panose="05000000000000000000" pitchFamily="2" charset="2"/>
              </a:rPr>
              <a:t>)</a:t>
            </a:r>
          </a:p>
          <a:p>
            <a:r>
              <a:rPr lang="zh-TW" altLang="en-US" dirty="0">
                <a:sym typeface="Wingdings" panose="05000000000000000000" pitchFamily="2" charset="2"/>
              </a:rPr>
              <a:t>符號 </a:t>
            </a:r>
            <a:r>
              <a:rPr lang="en-US" altLang="zh-TW" dirty="0">
                <a:sym typeface="Wingdings" panose="05000000000000000000" pitchFamily="2" charset="2"/>
              </a:rPr>
              <a:t>:</a:t>
            </a:r>
            <a:r>
              <a:rPr lang="zh-TW" altLang="en-US" dirty="0">
                <a:sym typeface="Wingdings" panose="05000000000000000000" pitchFamily="2" charset="2"/>
              </a:rPr>
              <a:t> 如果視覺設定速度高於測速計上速度</a:t>
            </a:r>
            <a:r>
              <a:rPr lang="en-US" altLang="zh-TW" dirty="0">
                <a:sym typeface="Wingdings" panose="05000000000000000000" pitchFamily="2" charset="2"/>
              </a:rPr>
              <a:t></a:t>
            </a:r>
            <a:r>
              <a:rPr lang="zh-TW" altLang="en-US" dirty="0">
                <a:sym typeface="Wingdings" panose="05000000000000000000" pitchFamily="2" charset="2"/>
              </a:rPr>
              <a:t>減速</a:t>
            </a:r>
            <a:endParaRPr lang="en-US" altLang="zh-TW" dirty="0">
              <a:sym typeface="Wingdings" panose="05000000000000000000" pitchFamily="2" charset="2"/>
            </a:endParaRPr>
          </a:p>
          <a:p>
            <a:r>
              <a:rPr lang="zh-TW" altLang="en-US" dirty="0">
                <a:sym typeface="Wingdings" panose="05000000000000000000" pitchFamily="2" charset="2"/>
              </a:rPr>
              <a:t>訊號 </a:t>
            </a:r>
            <a:r>
              <a:rPr lang="en-US" altLang="zh-TW" dirty="0">
                <a:sym typeface="Wingdings" panose="05000000000000000000" pitchFamily="2" charset="2"/>
              </a:rPr>
              <a:t>:</a:t>
            </a:r>
            <a:r>
              <a:rPr lang="zh-TW" altLang="en-US" dirty="0">
                <a:sym typeface="Wingdings" panose="05000000000000000000" pitchFamily="2" charset="2"/>
              </a:rPr>
              <a:t> 保持設定點</a:t>
            </a:r>
            <a:r>
              <a:rPr lang="en-US" altLang="zh-TW" dirty="0">
                <a:sym typeface="Wingdings" panose="05000000000000000000" pitchFamily="2" charset="2"/>
              </a:rPr>
              <a:t></a:t>
            </a:r>
            <a:r>
              <a:rPr lang="zh-TW" altLang="en-US" dirty="0">
                <a:sym typeface="Wingdings" panose="05000000000000000000" pitchFamily="2" charset="2"/>
              </a:rPr>
              <a:t>使與此設定點的偏差作為錯誤訊息並持續跟蹤</a:t>
            </a:r>
            <a:endParaRPr lang="en-US" altLang="zh-TW" dirty="0">
              <a:sym typeface="Wingdings" panose="05000000000000000000" pitchFamily="2" charset="2"/>
            </a:endParaRPr>
          </a:p>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5</a:t>
            </a:fld>
            <a:endParaRPr lang="zh-TW" altLang="en-US"/>
          </a:p>
        </p:txBody>
      </p:sp>
    </p:spTree>
    <p:extLst>
      <p:ext uri="{BB962C8B-B14F-4D97-AF65-F5344CB8AC3E}">
        <p14:creationId xmlns:p14="http://schemas.microsoft.com/office/powerpoint/2010/main" val="102440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因為自動化很可能會損害認知處理和駕駛員情況理解，所以生態界面可作為接管後快速準確地控制車輛的一種方式。</a:t>
            </a:r>
            <a:endParaRPr lang="en-US" altLang="zh-TW" dirty="0"/>
          </a:p>
          <a:p>
            <a:endParaRPr lang="en-US" altLang="zh-TW" sz="1800" dirty="0">
              <a:effectLst/>
              <a:latin typeface="Times New Roman" panose="02020603050405020304" pitchFamily="18" charset="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SRK</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框架由</a:t>
            </a:r>
            <a:r>
              <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Rasmussen(1983)</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開發，幫助設計師將系統的訊息需求與人類認知的各個方面結合起來</a:t>
            </a:r>
            <a:endParaRPr lang="en-US" altLang="zh-TW" sz="1800" dirty="0"/>
          </a:p>
          <a:p>
            <a:r>
              <a:rPr lang="en-US" altLang="zh-TW" sz="1800" dirty="0"/>
              <a:t>SRK</a:t>
            </a:r>
            <a:r>
              <a:rPr lang="zh-TW" altLang="en-US" sz="1800" dirty="0"/>
              <a:t>將認知分成三個類別</a:t>
            </a:r>
            <a:endParaRPr lang="en-US" altLang="zh-TW" sz="1800" dirty="0"/>
          </a:p>
          <a:p>
            <a:r>
              <a:rPr lang="zh-TW" altLang="en-US" sz="1800" b="0" i="0" dirty="0">
                <a:solidFill>
                  <a:srgbClr val="111111"/>
                </a:solidFill>
                <a:effectLst/>
                <a:latin typeface="Inter Var"/>
              </a:rPr>
              <a:t>模型技能</a:t>
            </a:r>
            <a:r>
              <a:rPr lang="en-US" altLang="zh-TW" sz="1800" b="0" i="0" dirty="0">
                <a:solidFill>
                  <a:srgbClr val="111111"/>
                </a:solidFill>
                <a:effectLst/>
                <a:latin typeface="Inter Var"/>
              </a:rPr>
              <a:t>-</a:t>
            </a:r>
            <a:r>
              <a:rPr lang="zh-TW" altLang="en-US" sz="1800" b="0" i="0" dirty="0">
                <a:solidFill>
                  <a:srgbClr val="111111"/>
                </a:solidFill>
                <a:effectLst/>
                <a:latin typeface="Inter Var"/>
              </a:rPr>
              <a:t>規則</a:t>
            </a:r>
            <a:r>
              <a:rPr lang="en-US" altLang="zh-TW" sz="1800" b="0" i="0" dirty="0">
                <a:solidFill>
                  <a:srgbClr val="111111"/>
                </a:solidFill>
                <a:effectLst/>
                <a:latin typeface="Inter Var"/>
              </a:rPr>
              <a:t>-</a:t>
            </a:r>
            <a:r>
              <a:rPr lang="zh-TW" altLang="en-US" sz="1800" b="0" i="0" dirty="0">
                <a:solidFill>
                  <a:srgbClr val="111111"/>
                </a:solidFill>
                <a:effectLst/>
                <a:latin typeface="Inter Var"/>
              </a:rPr>
              <a:t>知識以及性能屬性與人周圍環境的關係對認知工作量進行分類。</a:t>
            </a:r>
            <a:endParaRPr lang="en-US" altLang="zh-TW" sz="1800" dirty="0"/>
          </a:p>
          <a:p>
            <a:r>
              <a:rPr lang="zh-TW" altLang="en-US" sz="1800" dirty="0"/>
              <a:t>技巧 </a:t>
            </a:r>
            <a:r>
              <a:rPr lang="en-US" altLang="zh-TW" sz="1800" dirty="0"/>
              <a:t>:</a:t>
            </a:r>
            <a:r>
              <a:rPr lang="zh-TW" altLang="en-US" sz="1800" dirty="0"/>
              <a:t> </a:t>
            </a:r>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代表一種行為，一旦形成意圖，就需要很少或不需要有意識的控制來執行動作，也稱感覺運動行為</a:t>
            </a:r>
            <a:endPar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dirty="0"/>
              <a:t>規則 </a:t>
            </a:r>
            <a:r>
              <a:rPr lang="en-US" altLang="zh-TW" sz="1800" dirty="0"/>
              <a: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可以是由操作員透過經驗獲得的或由主管和前操作員給出的一組指令。操作員無須了解系統的基本原理即可執行基於規則的控制。</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t>知識 </a:t>
            </a:r>
            <a:r>
              <a:rPr lang="en-US" altLang="zh-TW" sz="1800" dirty="0"/>
              <a:t>:</a:t>
            </a:r>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操作員需要了解管理系統的基本原則和法律</a:t>
            </a:r>
            <a:r>
              <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由於操作員需要根據他們當前對系統的分析形成明確的目標，認知工作量通常比使用基於技能或規則的行為更大。</a:t>
            </a:r>
            <a:endPar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dirty="0"/>
          </a:p>
          <a:p>
            <a:r>
              <a:rPr lang="zh-TW" altLang="en-US" sz="1800" dirty="0"/>
              <a:t>象徵 </a:t>
            </a:r>
            <a:r>
              <a:rPr lang="en-US" altLang="zh-TW" sz="1800" dirty="0"/>
              <a:t>:</a:t>
            </a:r>
            <a:r>
              <a:rPr lang="zh-TW" altLang="en-US" sz="1800" dirty="0"/>
              <a:t> 必須處理正式的資訊</a:t>
            </a:r>
            <a:r>
              <a:rPr lang="en-US" altLang="zh-TW" sz="1800" dirty="0"/>
              <a:t>(</a:t>
            </a:r>
            <a:r>
              <a:rPr lang="zh-TW" altLang="en-US" sz="1800" dirty="0"/>
              <a:t>如果煞車對測速計的是絕沒有任何影響</a:t>
            </a:r>
            <a:r>
              <a:rPr lang="en-US" altLang="zh-TW" sz="1800" dirty="0">
                <a:sym typeface="Wingdings" panose="05000000000000000000" pitchFamily="2" charset="2"/>
              </a:rPr>
              <a:t></a:t>
            </a:r>
            <a:r>
              <a:rPr lang="zh-TW" altLang="en-US" sz="1800" dirty="0">
                <a:sym typeface="Wingdings" panose="05000000000000000000" pitchFamily="2" charset="2"/>
              </a:rPr>
              <a:t>推測測速計是否有缺陷或煞車不起作用</a:t>
            </a:r>
            <a:r>
              <a:rPr lang="en-US" altLang="zh-TW" sz="1800" dirty="0">
                <a:sym typeface="Wingdings" panose="05000000000000000000" pitchFamily="2" charset="2"/>
              </a:rPr>
              <a:t>)</a:t>
            </a:r>
          </a:p>
          <a:p>
            <a:r>
              <a:rPr lang="zh-TW" altLang="en-US" sz="1800" dirty="0">
                <a:sym typeface="Wingdings" panose="05000000000000000000" pitchFamily="2" charset="2"/>
              </a:rPr>
              <a:t>符號 </a:t>
            </a:r>
            <a:r>
              <a:rPr lang="en-US" altLang="zh-TW" sz="1800" dirty="0">
                <a:sym typeface="Wingdings" panose="05000000000000000000" pitchFamily="2" charset="2"/>
              </a:rPr>
              <a:t>:</a:t>
            </a:r>
            <a:r>
              <a:rPr lang="zh-TW" altLang="en-US" sz="1800" dirty="0">
                <a:sym typeface="Wingdings" panose="05000000000000000000" pitchFamily="2" charset="2"/>
              </a:rPr>
              <a:t> 如果視覺設定速度高於測速計上速度</a:t>
            </a:r>
            <a:r>
              <a:rPr lang="en-US" altLang="zh-TW" sz="1800" dirty="0">
                <a:sym typeface="Wingdings" panose="05000000000000000000" pitchFamily="2" charset="2"/>
              </a:rPr>
              <a:t></a:t>
            </a:r>
            <a:r>
              <a:rPr lang="zh-TW" altLang="en-US" sz="1800" dirty="0">
                <a:sym typeface="Wingdings" panose="05000000000000000000" pitchFamily="2" charset="2"/>
              </a:rPr>
              <a:t>減速</a:t>
            </a:r>
            <a:endParaRPr lang="en-US" altLang="zh-TW" sz="1800" dirty="0">
              <a:sym typeface="Wingdings" panose="05000000000000000000" pitchFamily="2" charset="2"/>
            </a:endParaRPr>
          </a:p>
          <a:p>
            <a:r>
              <a:rPr lang="zh-TW" altLang="en-US" sz="1800" dirty="0">
                <a:sym typeface="Wingdings" panose="05000000000000000000" pitchFamily="2" charset="2"/>
              </a:rPr>
              <a:t>訊號 </a:t>
            </a:r>
            <a:r>
              <a:rPr lang="en-US" altLang="zh-TW" sz="1800" dirty="0">
                <a:sym typeface="Wingdings" panose="05000000000000000000" pitchFamily="2" charset="2"/>
              </a:rPr>
              <a:t>:</a:t>
            </a:r>
            <a:r>
              <a:rPr lang="zh-TW" altLang="en-US" sz="1800" dirty="0">
                <a:sym typeface="Wingdings" panose="05000000000000000000" pitchFamily="2" charset="2"/>
              </a:rPr>
              <a:t> 保持設定點</a:t>
            </a:r>
            <a:r>
              <a:rPr lang="en-US" altLang="zh-TW" sz="1800" dirty="0">
                <a:sym typeface="Wingdings" panose="05000000000000000000" pitchFamily="2" charset="2"/>
              </a:rPr>
              <a:t></a:t>
            </a:r>
            <a:r>
              <a:rPr lang="zh-TW" altLang="en-US" sz="1800" dirty="0">
                <a:sym typeface="Wingdings" panose="05000000000000000000" pitchFamily="2" charset="2"/>
              </a:rPr>
              <a:t>使與此設定點的偏差作為錯誤訊息並持續跟蹤</a:t>
            </a:r>
            <a:endParaRPr lang="en-US" altLang="zh-TW" sz="1800" dirty="0">
              <a:sym typeface="Wingdings" panose="05000000000000000000" pitchFamily="2" charset="2"/>
            </a:endParaRPr>
          </a:p>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6</a:t>
            </a:fld>
            <a:endParaRPr lang="zh-TW" altLang="en-US"/>
          </a:p>
        </p:txBody>
      </p:sp>
    </p:spTree>
    <p:extLst>
      <p:ext uri="{BB962C8B-B14F-4D97-AF65-F5344CB8AC3E}">
        <p14:creationId xmlns:p14="http://schemas.microsoft.com/office/powerpoint/2010/main" val="203109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8</a:t>
            </a:fld>
            <a:endParaRPr lang="zh-TW" altLang="en-US"/>
          </a:p>
        </p:txBody>
      </p:sp>
    </p:spTree>
    <p:extLst>
      <p:ext uri="{BB962C8B-B14F-4D97-AF65-F5344CB8AC3E}">
        <p14:creationId xmlns:p14="http://schemas.microsoft.com/office/powerpoint/2010/main" val="205175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12 m/s = 43.2 km/</a:t>
            </a:r>
            <a:r>
              <a:rPr lang="en-US" altLang="zh-TW" dirty="0" err="1"/>
              <a:t>hr</a:t>
            </a:r>
            <a:endParaRPr lang="en-US" altLang="zh-TW" dirty="0"/>
          </a:p>
          <a:p>
            <a:r>
              <a:rPr lang="en-US" altLang="zh-TW" dirty="0"/>
              <a:t>38 m/s = 136.8 km/</a:t>
            </a:r>
            <a:r>
              <a:rPr lang="en-US" altLang="zh-TW" dirty="0" err="1"/>
              <a:t>hr</a:t>
            </a:r>
            <a:endParaRPr lang="zh-TW" altLang="en-US"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9</a:t>
            </a:fld>
            <a:endParaRPr lang="zh-TW" altLang="en-US"/>
          </a:p>
        </p:txBody>
      </p:sp>
    </p:spTree>
    <p:extLst>
      <p:ext uri="{BB962C8B-B14F-4D97-AF65-F5344CB8AC3E}">
        <p14:creationId xmlns:p14="http://schemas.microsoft.com/office/powerpoint/2010/main" val="9297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SE</a:t>
            </a:r>
            <a:r>
              <a:rPr lang="zh-TW" altLang="en-US" dirty="0"/>
              <a:t> 標準誤差</a:t>
            </a:r>
            <a:endParaRPr lang="en-US" altLang="zh-TW" dirty="0"/>
          </a:p>
          <a:p>
            <a:r>
              <a:rPr lang="zh-TW" altLang="en-US" dirty="0"/>
              <a:t>隨然</a:t>
            </a:r>
            <a:r>
              <a:rPr lang="en-US" altLang="zh-TW" dirty="0"/>
              <a:t>H3</a:t>
            </a:r>
            <a:r>
              <a:rPr lang="zh-TW" altLang="en-US" dirty="0"/>
              <a:t>情境意識的傳統介面比生態介面的分數高，但因為這兩個情感之水平都非常高</a:t>
            </a:r>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14</a:t>
            </a:fld>
            <a:endParaRPr lang="zh-TW" altLang="en-US"/>
          </a:p>
        </p:txBody>
      </p:sp>
    </p:spTree>
    <p:extLst>
      <p:ext uri="{BB962C8B-B14F-4D97-AF65-F5344CB8AC3E}">
        <p14:creationId xmlns:p14="http://schemas.microsoft.com/office/powerpoint/2010/main" val="318730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SE</a:t>
            </a:r>
            <a:r>
              <a:rPr lang="zh-TW" altLang="en-US" dirty="0"/>
              <a:t> 標準誤差</a:t>
            </a:r>
            <a:endParaRPr lang="en-US" altLang="zh-TW" dirty="0"/>
          </a:p>
          <a:p>
            <a:r>
              <a:rPr lang="en-US" altLang="zh-TW" dirty="0"/>
              <a:t>H10:</a:t>
            </a:r>
            <a:r>
              <a:rPr lang="zh-TW" altLang="en-US" dirty="0"/>
              <a:t> 當使用生態介面時，</a:t>
            </a:r>
            <a:r>
              <a:rPr lang="en-US" altLang="zh-TW" dirty="0"/>
              <a:t>SDPL</a:t>
            </a:r>
            <a:r>
              <a:rPr lang="zh-TW" altLang="en-US" dirty="0"/>
              <a:t>明顯更小，表明車輛的橫向控制</a:t>
            </a:r>
            <a:r>
              <a:rPr lang="en-US" altLang="zh-TW" dirty="0"/>
              <a:t>(</a:t>
            </a:r>
            <a:r>
              <a:rPr lang="zh-TW" altLang="en-US" dirty="0"/>
              <a:t>車道保持</a:t>
            </a:r>
            <a:r>
              <a:rPr lang="en-US" altLang="zh-TW" dirty="0"/>
              <a:t>)</a:t>
            </a:r>
            <a:r>
              <a:rPr lang="zh-TW" altLang="en-US" dirty="0"/>
              <a:t>更好</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15</a:t>
            </a:fld>
            <a:endParaRPr lang="zh-TW" altLang="en-US"/>
          </a:p>
        </p:txBody>
      </p:sp>
    </p:spTree>
    <p:extLst>
      <p:ext uri="{BB962C8B-B14F-4D97-AF65-F5344CB8AC3E}">
        <p14:creationId xmlns:p14="http://schemas.microsoft.com/office/powerpoint/2010/main" val="387231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SE</a:t>
            </a:r>
            <a:r>
              <a:rPr lang="zh-TW" altLang="en-US" dirty="0"/>
              <a:t> 標準誤差</a:t>
            </a:r>
            <a:endParaRPr lang="en-US" altLang="zh-TW" dirty="0"/>
          </a:p>
          <a:p>
            <a:r>
              <a:rPr lang="en-US" altLang="zh-TW" dirty="0"/>
              <a:t>H10:</a:t>
            </a:r>
            <a:r>
              <a:rPr lang="zh-TW" altLang="en-US" dirty="0"/>
              <a:t> 當使用生態介面時，</a:t>
            </a:r>
            <a:r>
              <a:rPr lang="en-US" altLang="zh-TW" dirty="0"/>
              <a:t>SDPL</a:t>
            </a:r>
            <a:r>
              <a:rPr lang="zh-TW" altLang="en-US" dirty="0"/>
              <a:t>明顯更小，表明車輛的橫向控制</a:t>
            </a:r>
            <a:r>
              <a:rPr lang="en-US" altLang="zh-TW" dirty="0"/>
              <a:t>(</a:t>
            </a:r>
            <a:r>
              <a:rPr lang="zh-TW" altLang="en-US" dirty="0"/>
              <a:t>車道保持</a:t>
            </a:r>
            <a:r>
              <a:rPr lang="en-US" altLang="zh-TW" dirty="0"/>
              <a:t>)</a:t>
            </a:r>
            <a:r>
              <a:rPr lang="zh-TW" altLang="en-US" dirty="0"/>
              <a:t>更好</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A95886CE-99E7-4A9B-9E06-09A23429310D}" type="slidenum">
              <a:rPr lang="zh-TW" altLang="en-US" smtClean="0"/>
              <a:t>16</a:t>
            </a:fld>
            <a:endParaRPr lang="zh-TW" altLang="en-US"/>
          </a:p>
        </p:txBody>
      </p:sp>
    </p:spTree>
    <p:extLst>
      <p:ext uri="{BB962C8B-B14F-4D97-AF65-F5344CB8AC3E}">
        <p14:creationId xmlns:p14="http://schemas.microsoft.com/office/powerpoint/2010/main" val="367348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13205B-7490-24D8-6CC5-750701727BB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E41C739-C38A-3454-D79F-E237C426E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D5EE691F-1901-C92F-2817-1D995D977D42}"/>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3BF12A29-2575-C36F-B8B5-5111DED5493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345C872-1292-D31C-6EA6-ECB366D9B56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289810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6608E3-D5E7-DC66-95D2-70F601966243}"/>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DEF2019D-6C8C-5589-A0A1-804EBBBD632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50FE74-DCC8-735A-3CC8-C8E036024263}"/>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93E42B7E-461F-8394-836A-FED7ABDB5F7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2EDEA72-E7BB-73A5-B980-0A46ECC269EF}"/>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254578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3EA6E07-0B5B-DF4D-7047-D26EBA49F9C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4C00E13-9F71-C926-6994-CB566026EAB3}"/>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AE54E10-2974-F9D2-C3DE-78A4C7B96435}"/>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15A6163D-43F0-907A-B213-DA74BCC9D91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44C494C-7C22-F7FB-4DE7-31C30E27DA5A}"/>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80522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122B21-BF00-DF5C-77EE-CE5CB1DB566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F6CC5AA-018F-AC0C-784E-AFD0155BB2D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FD964FD-4878-3254-99A7-E92F5E77CE70}"/>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CC6DC683-0DC1-FB53-E5F0-BA825F4803F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9F2639E-12E6-812A-FBCF-4180C01E8E73}"/>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98324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FC5953-4A80-0231-CDEE-26658433903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9929A8B-5F6D-B262-5517-8251FA7E8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47BA0AD-0F6C-FB0A-AB17-19C5D39F07DB}"/>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448171CD-D4E0-6A5D-8EFB-C10D663693B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9197339-C516-78C7-86E3-D9F8242B453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98039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6B35C6-3A84-73DD-CA76-C408AAB3C98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392998D-B22C-7589-F2BC-E5312111F7C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0B37A424-C525-FC1D-32C9-B8C989B33432}"/>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808771A-074C-A0D9-7333-DCFEE268AB1A}"/>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6" name="頁尾版面配置區 5">
            <a:extLst>
              <a:ext uri="{FF2B5EF4-FFF2-40B4-BE49-F238E27FC236}">
                <a16:creationId xmlns:a16="http://schemas.microsoft.com/office/drawing/2014/main" id="{FC728DBE-48AC-3DE8-F0B6-82C2B2E4199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8C4B7E7-86E2-CBA5-A34D-B9785171D8B0}"/>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15855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0346DA-0F3E-E7CC-CB4E-8CE2FC764CB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A49457A-825D-2427-9A10-0B89BEF88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7223B56-60DD-2D3E-FACA-4CFC71FE959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FB38864-2598-F7F3-89B7-0358A3EEA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D02F95A-B9A8-8BB5-038A-E24276D508E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925D5C7-4BB1-79EF-1FB4-ACDABF2E93C1}"/>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8" name="頁尾版面配置區 7">
            <a:extLst>
              <a:ext uri="{FF2B5EF4-FFF2-40B4-BE49-F238E27FC236}">
                <a16:creationId xmlns:a16="http://schemas.microsoft.com/office/drawing/2014/main" id="{2A824210-1B34-1B02-976C-566F0CDAF65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1CF665D-6FB1-495C-E2EF-CC907DA1A79D}"/>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69493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31424-5015-D903-F79A-B9FEDBF41271}"/>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729965F-C661-B9A3-F1D5-946314407913}"/>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4" name="頁尾版面配置區 3">
            <a:extLst>
              <a:ext uri="{FF2B5EF4-FFF2-40B4-BE49-F238E27FC236}">
                <a16:creationId xmlns:a16="http://schemas.microsoft.com/office/drawing/2014/main" id="{23C893C9-FC77-C298-2EBC-FF287B0CF0D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E02B43A-8872-36F9-E298-A0C9A8B22E6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06187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9B3CA6-53E1-CAA6-5C09-E30B59CE7A2C}"/>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3" name="頁尾版面配置區 2">
            <a:extLst>
              <a:ext uri="{FF2B5EF4-FFF2-40B4-BE49-F238E27FC236}">
                <a16:creationId xmlns:a16="http://schemas.microsoft.com/office/drawing/2014/main" id="{367AD7B3-01E4-42B8-5EFC-14E81EFE064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F4544AA-6020-B494-3377-1F7BA6FD2E41}"/>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18167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B6D51A-EEE3-08A8-ADFF-251B3B2509B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ECC47CC-73A5-AD2B-15AB-55C0ACA539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4C637B5-6B59-AF4D-903A-7DDDB6561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984C9DE-50BB-FAF6-1025-4BB06D2A675A}"/>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6" name="頁尾版面配置區 5">
            <a:extLst>
              <a:ext uri="{FF2B5EF4-FFF2-40B4-BE49-F238E27FC236}">
                <a16:creationId xmlns:a16="http://schemas.microsoft.com/office/drawing/2014/main" id="{8F0BF118-CF77-B73D-6A6E-99611ECBA7E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D764B32-D44D-4192-E1B1-E2FEECF9373C}"/>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30175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A9A6C1-8D54-0D4F-BF11-7A223779BEF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2BCEB9AF-D7FF-4DB1-28A3-758F91992B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77347FE8-998A-98E1-D83B-96AB5F7D0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AB4ECC7-6F31-3D1E-1BFD-9D48425714F3}"/>
              </a:ext>
            </a:extLst>
          </p:cNvPr>
          <p:cNvSpPr>
            <a:spLocks noGrp="1"/>
          </p:cNvSpPr>
          <p:nvPr>
            <p:ph type="dt" sz="half" idx="10"/>
          </p:nvPr>
        </p:nvSpPr>
        <p:spPr/>
        <p:txBody>
          <a:bodyPr/>
          <a:lstStyle/>
          <a:p>
            <a:fld id="{C34E6D8E-4290-47BA-98E6-3B43376269CD}" type="datetimeFigureOut">
              <a:rPr lang="zh-TW" altLang="en-US" smtClean="0"/>
              <a:t>2022/12/20</a:t>
            </a:fld>
            <a:endParaRPr lang="zh-TW" altLang="en-US"/>
          </a:p>
        </p:txBody>
      </p:sp>
      <p:sp>
        <p:nvSpPr>
          <p:cNvPr id="6" name="頁尾版面配置區 5">
            <a:extLst>
              <a:ext uri="{FF2B5EF4-FFF2-40B4-BE49-F238E27FC236}">
                <a16:creationId xmlns:a16="http://schemas.microsoft.com/office/drawing/2014/main" id="{995D496B-B9D3-4E9C-E022-6D7FAEC1C46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FBB6842-4D8D-4BFB-FF55-B8C83F929B41}"/>
              </a:ext>
            </a:extLst>
          </p:cNvPr>
          <p:cNvSpPr>
            <a:spLocks noGrp="1"/>
          </p:cNvSpPr>
          <p:nvPr>
            <p:ph type="sldNum" sz="quarter" idx="12"/>
          </p:nvPr>
        </p:nvSpPr>
        <p:spPr/>
        <p:txBody>
          <a:body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14291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52C18CD-9468-3609-46E5-411C6BFFA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C3EDC37-85EE-BF1D-54A2-5C7F314FD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BDF75C0-1A1D-8284-A492-11FC52424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E6D8E-4290-47BA-98E6-3B43376269CD}" type="datetimeFigureOut">
              <a:rPr lang="zh-TW" altLang="en-US" smtClean="0"/>
              <a:t>2022/12/20</a:t>
            </a:fld>
            <a:endParaRPr lang="zh-TW" altLang="en-US"/>
          </a:p>
        </p:txBody>
      </p:sp>
      <p:sp>
        <p:nvSpPr>
          <p:cNvPr id="5" name="頁尾版面配置區 4">
            <a:extLst>
              <a:ext uri="{FF2B5EF4-FFF2-40B4-BE49-F238E27FC236}">
                <a16:creationId xmlns:a16="http://schemas.microsoft.com/office/drawing/2014/main" id="{0211141B-448D-6C78-063B-E53CF1042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C530FCF-5FA9-3C75-23F2-F4E1C063F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7593B-862F-4F45-97BD-0A21BA733559}" type="slidenum">
              <a:rPr lang="zh-TW" altLang="en-US" smtClean="0"/>
              <a:t>‹#›</a:t>
            </a:fld>
            <a:endParaRPr lang="zh-TW" altLang="en-US"/>
          </a:p>
        </p:txBody>
      </p:sp>
    </p:spTree>
    <p:extLst>
      <p:ext uri="{BB962C8B-B14F-4D97-AF65-F5344CB8AC3E}">
        <p14:creationId xmlns:p14="http://schemas.microsoft.com/office/powerpoint/2010/main" val="360762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748DC83-1903-EEC7-C3AF-66179A1DF36E}"/>
              </a:ext>
            </a:extLst>
          </p:cNvPr>
          <p:cNvSpPr txBox="1"/>
          <p:nvPr/>
        </p:nvSpPr>
        <p:spPr>
          <a:xfrm>
            <a:off x="235084" y="709237"/>
            <a:ext cx="11721829" cy="2488566"/>
          </a:xfrm>
          <a:prstGeom prst="rect">
            <a:avLst/>
          </a:prstGeom>
          <a:noFill/>
        </p:spPr>
        <p:txBody>
          <a:bodyPr wrap="square" rtlCol="0">
            <a:spAutoFit/>
          </a:bodyPr>
          <a:lstStyle/>
          <a:p>
            <a:pPr algn="ctr">
              <a:lnSpc>
                <a:spcPct val="150000"/>
              </a:lnSpc>
            </a:pPr>
            <a:r>
              <a:rPr lang="en-US" altLang="zh-TW" sz="3600" b="1" dirty="0"/>
              <a:t>Visualizing the autonomous vehicle’s maneuvers – Does an ecological interface help to increase the hedonic quality and safety? </a:t>
            </a:r>
            <a:endParaRPr lang="zh-TW" altLang="en-US" sz="3600" b="1" dirty="0"/>
          </a:p>
        </p:txBody>
      </p:sp>
      <p:sp>
        <p:nvSpPr>
          <p:cNvPr id="3" name="文字方塊 2">
            <a:extLst>
              <a:ext uri="{FF2B5EF4-FFF2-40B4-BE49-F238E27FC236}">
                <a16:creationId xmlns:a16="http://schemas.microsoft.com/office/drawing/2014/main" id="{FD91B8B5-194B-E1CF-E86A-E6703A94B5D3}"/>
              </a:ext>
            </a:extLst>
          </p:cNvPr>
          <p:cNvSpPr txBox="1"/>
          <p:nvPr/>
        </p:nvSpPr>
        <p:spPr>
          <a:xfrm>
            <a:off x="333942" y="3469330"/>
            <a:ext cx="11721829" cy="523220"/>
          </a:xfrm>
          <a:prstGeom prst="rect">
            <a:avLst/>
          </a:prstGeom>
          <a:noFill/>
        </p:spPr>
        <p:txBody>
          <a:bodyPr wrap="square" rtlCol="0">
            <a:spAutoFit/>
          </a:bodyPr>
          <a:lstStyle/>
          <a:p>
            <a:pPr algn="ctr"/>
            <a:r>
              <a:rPr lang="zh-TW" altLang="en-US" sz="2800" b="1" dirty="0"/>
              <a:t>可視化自動駕駛車輛的操作</a:t>
            </a:r>
            <a:r>
              <a:rPr lang="en-US" altLang="zh-TW" sz="2800" b="1" dirty="0"/>
              <a:t>—</a:t>
            </a:r>
            <a:r>
              <a:rPr lang="zh-TW" altLang="en-US" sz="2800" b="1" dirty="0"/>
              <a:t>生態界面是否有助於提高享樂質量和安全性 ？</a:t>
            </a:r>
          </a:p>
        </p:txBody>
      </p:sp>
      <p:grpSp>
        <p:nvGrpSpPr>
          <p:cNvPr id="9" name="群組 8">
            <a:extLst>
              <a:ext uri="{FF2B5EF4-FFF2-40B4-BE49-F238E27FC236}">
                <a16:creationId xmlns:a16="http://schemas.microsoft.com/office/drawing/2014/main" id="{1E8DCC00-C84A-7EEF-4167-ABF99ED2C982}"/>
              </a:ext>
            </a:extLst>
          </p:cNvPr>
          <p:cNvGrpSpPr/>
          <p:nvPr/>
        </p:nvGrpSpPr>
        <p:grpSpPr>
          <a:xfrm>
            <a:off x="440767" y="4570895"/>
            <a:ext cx="6202917" cy="900357"/>
            <a:chOff x="440767" y="4435812"/>
            <a:chExt cx="6202917" cy="900357"/>
          </a:xfrm>
        </p:grpSpPr>
        <p:sp>
          <p:nvSpPr>
            <p:cNvPr id="4" name="文字方塊 3">
              <a:extLst>
                <a:ext uri="{FF2B5EF4-FFF2-40B4-BE49-F238E27FC236}">
                  <a16:creationId xmlns:a16="http://schemas.microsoft.com/office/drawing/2014/main" id="{BB4AD1D0-61FE-67B4-EF52-01E181C52253}"/>
                </a:ext>
              </a:extLst>
            </p:cNvPr>
            <p:cNvSpPr txBox="1"/>
            <p:nvPr/>
          </p:nvSpPr>
          <p:spPr>
            <a:xfrm>
              <a:off x="440767" y="4435812"/>
              <a:ext cx="6202917" cy="369332"/>
            </a:xfrm>
            <a:prstGeom prst="rect">
              <a:avLst/>
            </a:prstGeom>
            <a:noFill/>
          </p:spPr>
          <p:txBody>
            <a:bodyPr wrap="none" rtlCol="0">
              <a:spAutoFit/>
            </a:bodyPr>
            <a:lstStyle/>
            <a:p>
              <a:r>
                <a:rPr lang="zh-TW" altLang="en-US" b="1" dirty="0">
                  <a:solidFill>
                    <a:schemeClr val="tx1">
                      <a:lumMod val="65000"/>
                      <a:lumOff val="35000"/>
                    </a:schemeClr>
                  </a:solidFill>
                </a:rPr>
                <a:t>期刊 </a:t>
              </a:r>
              <a:r>
                <a:rPr lang="en-US" altLang="zh-TW" b="1" dirty="0">
                  <a:solidFill>
                    <a:schemeClr val="tx1">
                      <a:lumMod val="65000"/>
                      <a:lumOff val="35000"/>
                    </a:schemeClr>
                  </a:solidFill>
                </a:rPr>
                <a:t>:</a:t>
              </a:r>
              <a:r>
                <a:rPr lang="zh-TW" altLang="en-US" b="1" dirty="0">
                  <a:solidFill>
                    <a:schemeClr val="tx1">
                      <a:lumMod val="65000"/>
                      <a:lumOff val="35000"/>
                    </a:schemeClr>
                  </a:solidFill>
                </a:rPr>
                <a:t> </a:t>
              </a:r>
              <a:r>
                <a:rPr lang="en-US" altLang="zh-TW" b="1" dirty="0">
                  <a:solidFill>
                    <a:schemeClr val="tx1">
                      <a:lumMod val="65000"/>
                      <a:lumOff val="35000"/>
                    </a:schemeClr>
                  </a:solidFill>
                </a:rPr>
                <a:t>Transportation Research Part F</a:t>
              </a:r>
              <a:r>
                <a:rPr lang="zh-TW" altLang="en-US" b="1" dirty="0">
                  <a:solidFill>
                    <a:schemeClr val="tx1">
                      <a:lumMod val="65000"/>
                      <a:lumOff val="35000"/>
                    </a:schemeClr>
                  </a:solidFill>
                </a:rPr>
                <a:t> </a:t>
              </a:r>
              <a:r>
                <a:rPr lang="en-US" altLang="zh-TW" b="1" dirty="0">
                  <a:solidFill>
                    <a:schemeClr val="tx1">
                      <a:lumMod val="65000"/>
                      <a:lumOff val="35000"/>
                    </a:schemeClr>
                  </a:solidFill>
                </a:rPr>
                <a:t>79(2021)11-22</a:t>
              </a:r>
              <a:endParaRPr lang="zh-TW" altLang="en-US" b="1" dirty="0">
                <a:solidFill>
                  <a:schemeClr val="tx1">
                    <a:lumMod val="65000"/>
                    <a:lumOff val="35000"/>
                  </a:schemeClr>
                </a:solidFill>
              </a:endParaRPr>
            </a:p>
          </p:txBody>
        </p:sp>
        <p:sp>
          <p:nvSpPr>
            <p:cNvPr id="5" name="文字方塊 4">
              <a:extLst>
                <a:ext uri="{FF2B5EF4-FFF2-40B4-BE49-F238E27FC236}">
                  <a16:creationId xmlns:a16="http://schemas.microsoft.com/office/drawing/2014/main" id="{A1544AAE-D48C-9E9C-8415-C0CB55A617E6}"/>
                </a:ext>
              </a:extLst>
            </p:cNvPr>
            <p:cNvSpPr txBox="1"/>
            <p:nvPr/>
          </p:nvSpPr>
          <p:spPr>
            <a:xfrm>
              <a:off x="440767" y="4966837"/>
              <a:ext cx="3591624" cy="369332"/>
            </a:xfrm>
            <a:prstGeom prst="rect">
              <a:avLst/>
            </a:prstGeom>
            <a:noFill/>
          </p:spPr>
          <p:txBody>
            <a:bodyPr wrap="none" rtlCol="0">
              <a:spAutoFit/>
            </a:bodyPr>
            <a:lstStyle/>
            <a:p>
              <a:r>
                <a:rPr lang="zh-TW" altLang="en-US" b="1" dirty="0">
                  <a:solidFill>
                    <a:schemeClr val="tx1">
                      <a:lumMod val="65000"/>
                      <a:lumOff val="35000"/>
                    </a:schemeClr>
                  </a:solidFill>
                </a:rPr>
                <a:t>作者 </a:t>
              </a:r>
              <a:r>
                <a:rPr lang="en-US" altLang="zh-TW" b="1" dirty="0">
                  <a:solidFill>
                    <a:schemeClr val="tx1">
                      <a:lumMod val="65000"/>
                      <a:lumOff val="35000"/>
                    </a:schemeClr>
                  </a:solidFill>
                </a:rPr>
                <a:t>:</a:t>
              </a:r>
              <a:r>
                <a:rPr lang="zh-TW" altLang="en-US" b="1" dirty="0">
                  <a:solidFill>
                    <a:schemeClr val="tx1">
                      <a:lumMod val="65000"/>
                      <a:lumOff val="35000"/>
                    </a:schemeClr>
                  </a:solidFill>
                </a:rPr>
                <a:t> </a:t>
              </a:r>
              <a:r>
                <a:rPr lang="en-US" altLang="zh-TW" b="1" dirty="0">
                  <a:solidFill>
                    <a:schemeClr val="tx1">
                      <a:lumMod val="65000"/>
                      <a:lumOff val="35000"/>
                    </a:schemeClr>
                  </a:solidFill>
                </a:rPr>
                <a:t>F. </a:t>
              </a:r>
              <a:r>
                <a:rPr lang="en-US" altLang="zh-TW" b="1" dirty="0" err="1">
                  <a:solidFill>
                    <a:schemeClr val="tx1">
                      <a:lumMod val="65000"/>
                      <a:lumOff val="35000"/>
                    </a:schemeClr>
                  </a:solidFill>
                </a:rPr>
                <a:t>Schewe</a:t>
              </a:r>
              <a:r>
                <a:rPr lang="en-US" altLang="zh-TW" b="1" dirty="0">
                  <a:solidFill>
                    <a:schemeClr val="tx1">
                      <a:lumMod val="65000"/>
                      <a:lumOff val="35000"/>
                    </a:schemeClr>
                  </a:solidFill>
                </a:rPr>
                <a:t> , M. Vollrath</a:t>
              </a:r>
              <a:endParaRPr lang="zh-TW" altLang="en-US" b="1" dirty="0">
                <a:solidFill>
                  <a:schemeClr val="tx1">
                    <a:lumMod val="65000"/>
                    <a:lumOff val="35000"/>
                  </a:schemeClr>
                </a:solidFill>
              </a:endParaRPr>
            </a:p>
          </p:txBody>
        </p:sp>
      </p:grpSp>
      <p:sp>
        <p:nvSpPr>
          <p:cNvPr id="6" name="文字方塊 5">
            <a:extLst>
              <a:ext uri="{FF2B5EF4-FFF2-40B4-BE49-F238E27FC236}">
                <a16:creationId xmlns:a16="http://schemas.microsoft.com/office/drawing/2014/main" id="{018625C9-851E-C7E6-DBE0-DA635457698E}"/>
              </a:ext>
            </a:extLst>
          </p:cNvPr>
          <p:cNvSpPr txBox="1"/>
          <p:nvPr/>
        </p:nvSpPr>
        <p:spPr>
          <a:xfrm>
            <a:off x="9845480" y="5992239"/>
            <a:ext cx="1994457" cy="461665"/>
          </a:xfrm>
          <a:prstGeom prst="rect">
            <a:avLst/>
          </a:prstGeom>
          <a:noFill/>
        </p:spPr>
        <p:txBody>
          <a:bodyPr wrap="none" rtlCol="0">
            <a:spAutoFit/>
          </a:bodyPr>
          <a:lstStyle/>
          <a:p>
            <a:r>
              <a:rPr lang="zh-TW" altLang="en-US" sz="2400" b="1" dirty="0"/>
              <a:t>學生 </a:t>
            </a:r>
            <a:r>
              <a:rPr lang="en-US" altLang="zh-TW" sz="2400" b="1" dirty="0"/>
              <a:t>:</a:t>
            </a:r>
            <a:r>
              <a:rPr lang="zh-TW" altLang="en-US" sz="2400" b="1" dirty="0"/>
              <a:t> 宋錦玉</a:t>
            </a:r>
          </a:p>
        </p:txBody>
      </p:sp>
      <p:sp>
        <p:nvSpPr>
          <p:cNvPr id="7" name="文字方塊 6">
            <a:extLst>
              <a:ext uri="{FF2B5EF4-FFF2-40B4-BE49-F238E27FC236}">
                <a16:creationId xmlns:a16="http://schemas.microsoft.com/office/drawing/2014/main" id="{2E1F8725-72D3-5ABC-7F6B-51C95640CAE5}"/>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Tree>
    <p:extLst>
      <p:ext uri="{BB962C8B-B14F-4D97-AF65-F5344CB8AC3E}">
        <p14:creationId xmlns:p14="http://schemas.microsoft.com/office/powerpoint/2010/main" val="421454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graphicFrame>
        <p:nvGraphicFramePr>
          <p:cNvPr id="7" name="表格 7">
            <a:extLst>
              <a:ext uri="{FF2B5EF4-FFF2-40B4-BE49-F238E27FC236}">
                <a16:creationId xmlns:a16="http://schemas.microsoft.com/office/drawing/2014/main" id="{6D9ECB50-62C1-06D2-08AE-37134B3F7C4B}"/>
              </a:ext>
            </a:extLst>
          </p:cNvPr>
          <p:cNvGraphicFramePr>
            <a:graphicFrameLocks noGrp="1"/>
          </p:cNvGraphicFramePr>
          <p:nvPr>
            <p:extLst>
              <p:ext uri="{D42A27DB-BD31-4B8C-83A1-F6EECF244321}">
                <p14:modId xmlns:p14="http://schemas.microsoft.com/office/powerpoint/2010/main" val="1338881228"/>
              </p:ext>
            </p:extLst>
          </p:nvPr>
        </p:nvGraphicFramePr>
        <p:xfrm>
          <a:off x="355277" y="2363055"/>
          <a:ext cx="6602352" cy="3169920"/>
        </p:xfrm>
        <a:graphic>
          <a:graphicData uri="http://schemas.openxmlformats.org/drawingml/2006/table">
            <a:tbl>
              <a:tblPr firstRow="1" bandRow="1">
                <a:tableStyleId>{5940675A-B579-460E-94D1-54222C63F5DA}</a:tableStyleId>
              </a:tblPr>
              <a:tblGrid>
                <a:gridCol w="1051782">
                  <a:extLst>
                    <a:ext uri="{9D8B030D-6E8A-4147-A177-3AD203B41FA5}">
                      <a16:colId xmlns:a16="http://schemas.microsoft.com/office/drawing/2014/main" val="2325906744"/>
                    </a:ext>
                  </a:extLst>
                </a:gridCol>
                <a:gridCol w="1203158">
                  <a:extLst>
                    <a:ext uri="{9D8B030D-6E8A-4147-A177-3AD203B41FA5}">
                      <a16:colId xmlns:a16="http://schemas.microsoft.com/office/drawing/2014/main" val="630936089"/>
                    </a:ext>
                  </a:extLst>
                </a:gridCol>
                <a:gridCol w="2173706">
                  <a:extLst>
                    <a:ext uri="{9D8B030D-6E8A-4147-A177-3AD203B41FA5}">
                      <a16:colId xmlns:a16="http://schemas.microsoft.com/office/drawing/2014/main" val="1584890095"/>
                    </a:ext>
                  </a:extLst>
                </a:gridCol>
                <a:gridCol w="2173706">
                  <a:extLst>
                    <a:ext uri="{9D8B030D-6E8A-4147-A177-3AD203B41FA5}">
                      <a16:colId xmlns:a16="http://schemas.microsoft.com/office/drawing/2014/main" val="1531310483"/>
                    </a:ext>
                  </a:extLst>
                </a:gridCol>
              </a:tblGrid>
              <a:tr h="293179">
                <a:tc gridSpan="2">
                  <a:txBody>
                    <a:bodyPr/>
                    <a:lstStyle/>
                    <a:p>
                      <a:pPr algn="ctr"/>
                      <a:r>
                        <a:rPr lang="zh-TW" altLang="en-US" sz="2000" spc="300" dirty="0">
                          <a:solidFill>
                            <a:sysClr val="windowText" lastClr="000000"/>
                          </a:solidFill>
                        </a:rPr>
                        <a:t>共</a:t>
                      </a:r>
                      <a:r>
                        <a:rPr lang="en-US" altLang="zh-TW" sz="2000" spc="300" dirty="0">
                          <a:solidFill>
                            <a:sysClr val="windowText" lastClr="000000"/>
                          </a:solidFill>
                        </a:rPr>
                        <a:t>43</a:t>
                      </a:r>
                      <a:r>
                        <a:rPr lang="zh-TW" altLang="en-US" sz="2000" spc="300" dirty="0">
                          <a:solidFill>
                            <a:sysClr val="windowText" lastClr="000000"/>
                          </a:solidFill>
                        </a:rPr>
                        <a:t>位</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endParaRPr lang="zh-TW" altLang="en-US"/>
                    </a:p>
                  </a:txBody>
                  <a:tcPr/>
                </a:tc>
                <a:tc>
                  <a:txBody>
                    <a:bodyPr/>
                    <a:lstStyle/>
                    <a:p>
                      <a:pPr algn="ctr"/>
                      <a:r>
                        <a:rPr lang="zh-TW" altLang="en-US" sz="2000" spc="300" dirty="0">
                          <a:solidFill>
                            <a:sysClr val="windowText" lastClr="000000"/>
                          </a:solidFill>
                        </a:rPr>
                        <a:t>女性</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zh-TW" altLang="en-US" sz="2000" spc="300" dirty="0">
                          <a:solidFill>
                            <a:sysClr val="windowText" lastClr="000000"/>
                          </a:solidFill>
                        </a:rPr>
                        <a:t>男性</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49855040"/>
                  </a:ext>
                </a:extLst>
              </a:tr>
              <a:tr h="370840">
                <a:tc gridSpan="2">
                  <a:txBody>
                    <a:bodyPr/>
                    <a:lstStyle/>
                    <a:p>
                      <a:pPr algn="ctr"/>
                      <a:r>
                        <a:rPr lang="zh-TW" altLang="en-US" sz="2000" spc="300" dirty="0">
                          <a:solidFill>
                            <a:sysClr val="windowText" lastClr="000000"/>
                          </a:solidFill>
                        </a:rPr>
                        <a:t>樣本數</a:t>
                      </a:r>
                    </a:p>
                  </a:txBody>
                  <a:tcPr anchor="ctr">
                    <a:lnB w="28575"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zh-TW" altLang="en-US"/>
                    </a:p>
                  </a:txBody>
                  <a:tcPr/>
                </a:tc>
                <a:tc>
                  <a:txBody>
                    <a:bodyPr/>
                    <a:lstStyle/>
                    <a:p>
                      <a:pPr algn="ctr"/>
                      <a:r>
                        <a:rPr lang="en-US" altLang="zh-TW" sz="2000" spc="300" dirty="0">
                          <a:solidFill>
                            <a:sysClr val="windowText" lastClr="000000"/>
                          </a:solidFill>
                        </a:rPr>
                        <a:t>8</a:t>
                      </a:r>
                      <a:r>
                        <a:rPr lang="zh-TW" altLang="en-US" sz="2000" spc="300" dirty="0">
                          <a:solidFill>
                            <a:sysClr val="windowText" lastClr="000000"/>
                          </a:solidFill>
                        </a:rPr>
                        <a:t>位</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altLang="zh-TW" sz="2000" spc="300" dirty="0">
                          <a:solidFill>
                            <a:sysClr val="windowText" lastClr="000000"/>
                          </a:solidFill>
                        </a:rPr>
                        <a:t>35</a:t>
                      </a:r>
                      <a:r>
                        <a:rPr lang="zh-TW" altLang="en-US" sz="2000" spc="300" dirty="0">
                          <a:solidFill>
                            <a:sysClr val="windowText" lastClr="000000"/>
                          </a:solidFill>
                        </a:rPr>
                        <a:t>位</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387498"/>
                  </a:ext>
                </a:extLst>
              </a:tr>
              <a:tr h="370840">
                <a:tc rowSpan="2">
                  <a:txBody>
                    <a:bodyPr/>
                    <a:lstStyle/>
                    <a:p>
                      <a:pPr algn="ctr"/>
                      <a:r>
                        <a:rPr lang="zh-TW" altLang="en-US" sz="2000" spc="300" dirty="0">
                          <a:solidFill>
                            <a:sysClr val="windowText" lastClr="000000"/>
                          </a:solidFill>
                        </a:rPr>
                        <a:t>年齡</a:t>
                      </a: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zh-TW" altLang="en-US" sz="2000" spc="300" dirty="0">
                          <a:solidFill>
                            <a:sysClr val="windowText" lastClr="000000"/>
                          </a:solidFill>
                        </a:rPr>
                        <a:t>平均</a:t>
                      </a: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en-US" altLang="zh-TW" sz="2000" spc="300" dirty="0">
                          <a:solidFill>
                            <a:sysClr val="windowText" lastClr="000000"/>
                          </a:solidFill>
                        </a:rPr>
                        <a:t>34</a:t>
                      </a:r>
                      <a:endParaRPr lang="zh-TW" altLang="en-US" sz="2000" spc="300" dirty="0">
                        <a:solidFill>
                          <a:sysClr val="windowText" lastClr="00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en-US" altLang="zh-TW" sz="2000" spc="300" dirty="0">
                          <a:solidFill>
                            <a:sysClr val="windowText" lastClr="000000"/>
                          </a:solidFill>
                        </a:rPr>
                        <a:t>37</a:t>
                      </a:r>
                      <a:endParaRPr lang="zh-TW" altLang="en-US" sz="2000" spc="300" dirty="0">
                        <a:solidFill>
                          <a:sysClr val="windowText" lastClr="00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23695133"/>
                  </a:ext>
                </a:extLst>
              </a:tr>
              <a:tr h="370840">
                <a:tc vMerge="1">
                  <a:txBody>
                    <a:bodyPr/>
                    <a:lstStyle/>
                    <a:p>
                      <a:endParaRPr lang="zh-TW" altLang="en-US" dirty="0">
                        <a:solidFill>
                          <a:sysClr val="windowText" lastClr="000000"/>
                        </a:solidFill>
                      </a:endParaRPr>
                    </a:p>
                  </a:txBody>
                  <a:tcPr>
                    <a:lnR w="12700" cap="flat" cmpd="sng" algn="ctr">
                      <a:solidFill>
                        <a:schemeClr val="tx1"/>
                      </a:solidFill>
                      <a:prstDash val="solid"/>
                      <a:round/>
                      <a:headEnd type="none" w="med" len="med"/>
                      <a:tailEnd type="none" w="med" len="med"/>
                    </a:lnR>
                  </a:tcPr>
                </a:tc>
                <a:tc>
                  <a:txBody>
                    <a:bodyPr/>
                    <a:lstStyle/>
                    <a:p>
                      <a:pPr algn="ctr"/>
                      <a:r>
                        <a:rPr lang="zh-TW" altLang="en-US" sz="2000" spc="300" dirty="0">
                          <a:solidFill>
                            <a:sysClr val="windowText" lastClr="000000"/>
                          </a:solidFill>
                        </a:rPr>
                        <a:t>標準差</a:t>
                      </a:r>
                    </a:p>
                  </a:txBody>
                  <a:tcPr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TW" sz="2000" spc="300" dirty="0">
                          <a:solidFill>
                            <a:sysClr val="windowText" lastClr="000000"/>
                          </a:solidFill>
                        </a:rPr>
                        <a:t>13</a:t>
                      </a:r>
                      <a:endParaRPr lang="zh-TW" altLang="en-US" sz="2000" spc="300" dirty="0">
                        <a:solidFill>
                          <a:sysClr val="windowText" lastClr="000000"/>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altLang="zh-TW" sz="2000" spc="300" dirty="0">
                          <a:solidFill>
                            <a:sysClr val="windowText" lastClr="000000"/>
                          </a:solidFill>
                        </a:rPr>
                        <a:t>18</a:t>
                      </a:r>
                      <a:endParaRPr lang="zh-TW" altLang="en-US" sz="2000" spc="300" dirty="0">
                        <a:solidFill>
                          <a:sysClr val="windowText" lastClr="000000"/>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454845"/>
                  </a:ext>
                </a:extLst>
              </a:tr>
              <a:tr h="370840">
                <a:tc rowSpan="2">
                  <a:txBody>
                    <a:bodyPr/>
                    <a:lstStyle/>
                    <a:p>
                      <a:pPr algn="ctr"/>
                      <a:r>
                        <a:rPr lang="zh-TW" altLang="en-US" sz="2000" spc="300" dirty="0">
                          <a:solidFill>
                            <a:sysClr val="windowText" lastClr="000000"/>
                          </a:solidFill>
                        </a:rPr>
                        <a:t>行駛公里</a:t>
                      </a: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zh-TW" altLang="en-US" sz="2000" spc="300" dirty="0">
                          <a:solidFill>
                            <a:sysClr val="windowText" lastClr="000000"/>
                          </a:solidFill>
                        </a:rPr>
                        <a:t>平均</a:t>
                      </a: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en-US" altLang="zh-TW" sz="2000" spc="300" dirty="0">
                          <a:solidFill>
                            <a:sysClr val="windowText" lastClr="000000"/>
                          </a:solidFill>
                        </a:rPr>
                        <a:t>13000</a:t>
                      </a:r>
                      <a:r>
                        <a:rPr lang="zh-TW" altLang="en-US" sz="2000" spc="300" dirty="0">
                          <a:solidFill>
                            <a:sysClr val="windowText" lastClr="000000"/>
                          </a:solidFill>
                        </a:rPr>
                        <a:t>公里</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en-US" altLang="zh-TW" sz="2000" spc="300" dirty="0">
                          <a:solidFill>
                            <a:sysClr val="windowText" lastClr="000000"/>
                          </a:solidFill>
                        </a:rPr>
                        <a:t>14000</a:t>
                      </a:r>
                      <a:r>
                        <a:rPr lang="zh-TW" altLang="en-US" sz="2000" spc="300" dirty="0">
                          <a:solidFill>
                            <a:sysClr val="windowText" lastClr="000000"/>
                          </a:solidFill>
                        </a:rPr>
                        <a:t>公里</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13748100"/>
                  </a:ext>
                </a:extLst>
              </a:tr>
              <a:tr h="370840">
                <a:tc vMerge="1">
                  <a:txBody>
                    <a:bodyPr/>
                    <a:lstStyle/>
                    <a:p>
                      <a:endParaRPr lang="zh-TW" altLang="en-US" dirty="0">
                        <a:solidFill>
                          <a:sysClr val="windowText" lastClr="000000"/>
                        </a:solidFill>
                      </a:endParaRPr>
                    </a:p>
                  </a:txBody>
                  <a:tcPr>
                    <a:lnR w="12700" cap="flat" cmpd="sng" algn="ctr">
                      <a:solidFill>
                        <a:schemeClr val="tx1"/>
                      </a:solidFill>
                      <a:prstDash val="solid"/>
                      <a:round/>
                      <a:headEnd type="none" w="med" len="med"/>
                      <a:tailEnd type="none" w="med" len="med"/>
                    </a:lnR>
                  </a:tcPr>
                </a:tc>
                <a:tc>
                  <a:txBody>
                    <a:bodyPr/>
                    <a:lstStyle/>
                    <a:p>
                      <a:pPr algn="ctr"/>
                      <a:r>
                        <a:rPr lang="zh-TW" altLang="en-US" sz="2000" spc="300" dirty="0">
                          <a:solidFill>
                            <a:sysClr val="windowText" lastClr="000000"/>
                          </a:solidFill>
                        </a:rPr>
                        <a:t>標準差</a:t>
                      </a:r>
                    </a:p>
                  </a:txBody>
                  <a:tcPr anchor="ctr">
                    <a:lnL w="127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TW" sz="2000" spc="300" dirty="0">
                          <a:solidFill>
                            <a:sysClr val="windowText" lastClr="000000"/>
                          </a:solidFill>
                        </a:rPr>
                        <a:t>7000</a:t>
                      </a:r>
                      <a:endParaRPr lang="zh-TW" altLang="en-US" sz="2000" spc="300" dirty="0">
                        <a:solidFill>
                          <a:sysClr val="windowText" lastClr="000000"/>
                        </a:solidFill>
                      </a:endParaRP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lang="en-US" altLang="zh-TW" sz="2000" spc="300" dirty="0">
                          <a:solidFill>
                            <a:sysClr val="windowText" lastClr="000000"/>
                          </a:solidFill>
                        </a:rPr>
                        <a:t>10000</a:t>
                      </a:r>
                      <a:endParaRPr lang="zh-TW" altLang="en-US" sz="2000" spc="300" dirty="0">
                        <a:solidFill>
                          <a:sysClr val="windowText" lastClr="000000"/>
                        </a:solidFill>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4424982"/>
                  </a:ext>
                </a:extLst>
              </a:tr>
              <a:tr h="370840">
                <a:tc rowSpan="2">
                  <a:txBody>
                    <a:bodyPr/>
                    <a:lstStyle/>
                    <a:p>
                      <a:pPr algn="ctr"/>
                      <a:r>
                        <a:rPr lang="zh-TW" altLang="en-US" sz="2000" spc="300" dirty="0">
                          <a:solidFill>
                            <a:sysClr val="windowText" lastClr="000000"/>
                          </a:solidFill>
                        </a:rPr>
                        <a:t>持有駕照</a:t>
                      </a:r>
                    </a:p>
                  </a:txBody>
                  <a:tcPr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zh-TW" altLang="en-US" sz="2000" spc="300" dirty="0">
                          <a:solidFill>
                            <a:sysClr val="windowText" lastClr="000000"/>
                          </a:solidFill>
                        </a:rPr>
                        <a:t>平均</a:t>
                      </a: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a:r>
                        <a:rPr lang="en-US" altLang="zh-TW" sz="2000" spc="300" dirty="0">
                          <a:solidFill>
                            <a:sysClr val="windowText" lastClr="000000"/>
                          </a:solidFill>
                        </a:rPr>
                        <a:t>15</a:t>
                      </a:r>
                      <a:r>
                        <a:rPr lang="zh-TW" altLang="en-US" sz="2000" spc="300" dirty="0">
                          <a:solidFill>
                            <a:sysClr val="windowText" lastClr="000000"/>
                          </a:solidFill>
                        </a:rPr>
                        <a:t>年</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lang="en-US" altLang="zh-TW" sz="2000" spc="300" dirty="0">
                          <a:solidFill>
                            <a:sysClr val="windowText" lastClr="000000"/>
                          </a:solidFill>
                        </a:rPr>
                        <a:t>19</a:t>
                      </a:r>
                      <a:r>
                        <a:rPr lang="zh-TW" altLang="en-US" sz="2000" spc="300" dirty="0">
                          <a:solidFill>
                            <a:sysClr val="windowText" lastClr="000000"/>
                          </a:solidFill>
                        </a:rPr>
                        <a:t>年</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4408691"/>
                  </a:ext>
                </a:extLst>
              </a:tr>
              <a:tr h="370840">
                <a:tc vMerge="1">
                  <a:txBody>
                    <a:bodyPr/>
                    <a:lstStyle/>
                    <a:p>
                      <a:endParaRPr lang="zh-TW" altLang="en-US" dirty="0">
                        <a:solidFill>
                          <a:sysClr val="windowText" lastClr="000000"/>
                        </a:solidFill>
                      </a:endParaRPr>
                    </a:p>
                  </a:txBody>
                  <a:tcPr>
                    <a:lnR w="12700" cap="flat" cmpd="sng" algn="ctr">
                      <a:solidFill>
                        <a:schemeClr val="tx1"/>
                      </a:solidFill>
                      <a:prstDash val="solid"/>
                      <a:round/>
                      <a:headEnd type="none" w="med" len="med"/>
                      <a:tailEnd type="none" w="med" len="med"/>
                    </a:lnR>
                  </a:tcPr>
                </a:tc>
                <a:tc>
                  <a:txBody>
                    <a:bodyPr/>
                    <a:lstStyle/>
                    <a:p>
                      <a:pPr algn="ctr"/>
                      <a:r>
                        <a:rPr lang="zh-TW" altLang="en-US" sz="2000" spc="300" dirty="0">
                          <a:solidFill>
                            <a:sysClr val="windowText" lastClr="000000"/>
                          </a:solidFill>
                        </a:rPr>
                        <a:t>標準差</a:t>
                      </a:r>
                    </a:p>
                  </a:txBody>
                  <a:tcPr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a:r>
                        <a:rPr lang="en-US" altLang="zh-TW" sz="2000" spc="300" dirty="0">
                          <a:solidFill>
                            <a:sysClr val="windowText" lastClr="000000"/>
                          </a:solidFill>
                        </a:rPr>
                        <a:t>13</a:t>
                      </a:r>
                      <a:endParaRPr lang="zh-TW" altLang="en-US" sz="2000" spc="300" dirty="0">
                        <a:solidFill>
                          <a:sysClr val="windowText" lastClr="000000"/>
                        </a:solidFill>
                      </a:endParaRPr>
                    </a:p>
                  </a:txBody>
                  <a:tcPr anchor="ctr">
                    <a:lnR w="28575" cap="flat" cmpd="sng" algn="ctr">
                      <a:solidFill>
                        <a:schemeClr val="tx1"/>
                      </a:solidFill>
                      <a:prstDash val="solid"/>
                      <a:round/>
                      <a:headEnd type="none" w="med" len="med"/>
                      <a:tailEnd type="none" w="med" len="med"/>
                    </a:lnR>
                  </a:tcPr>
                </a:tc>
                <a:tc>
                  <a:txBody>
                    <a:bodyPr/>
                    <a:lstStyle/>
                    <a:p>
                      <a:pPr algn="ctr"/>
                      <a:r>
                        <a:rPr lang="en-US" altLang="zh-TW" sz="2000" spc="300" dirty="0">
                          <a:solidFill>
                            <a:sysClr val="windowText" lastClr="000000"/>
                          </a:solidFill>
                        </a:rPr>
                        <a:t>17</a:t>
                      </a:r>
                      <a:endParaRPr lang="zh-TW" altLang="en-US" sz="2000" spc="300" dirty="0">
                        <a:solidFill>
                          <a:sysClr val="windowText" lastClr="000000"/>
                        </a:solidFill>
                      </a:endParaRPr>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9464691"/>
                  </a:ext>
                </a:extLst>
              </a:tr>
            </a:tbl>
          </a:graphicData>
        </a:graphic>
      </p:graphicFrame>
      <p:sp>
        <p:nvSpPr>
          <p:cNvPr id="10" name="文字方塊 9">
            <a:extLst>
              <a:ext uri="{FF2B5EF4-FFF2-40B4-BE49-F238E27FC236}">
                <a16:creationId xmlns:a16="http://schemas.microsoft.com/office/drawing/2014/main" id="{271C7647-DD1E-A80F-DEAF-984198F76806}"/>
              </a:ext>
            </a:extLst>
          </p:cNvPr>
          <p:cNvSpPr txBox="1"/>
          <p:nvPr/>
        </p:nvSpPr>
        <p:spPr>
          <a:xfrm>
            <a:off x="355277" y="1692150"/>
            <a:ext cx="1267326" cy="461665"/>
          </a:xfrm>
          <a:prstGeom prst="rect">
            <a:avLst/>
          </a:prstGeom>
          <a:noFill/>
        </p:spPr>
        <p:txBody>
          <a:bodyPr wrap="square">
            <a:spAutoFit/>
          </a:bodyPr>
          <a:lstStyle/>
          <a:p>
            <a:pPr algn="ctr"/>
            <a:r>
              <a:rPr lang="zh-TW" altLang="en-US" sz="2400" b="1" spc="300" dirty="0"/>
              <a:t>受測者</a:t>
            </a:r>
            <a:endParaRPr lang="zh-TW" altLang="en-US" sz="2400" spc="300" dirty="0"/>
          </a:p>
        </p:txBody>
      </p:sp>
      <p:sp>
        <p:nvSpPr>
          <p:cNvPr id="12" name="文字方塊 11">
            <a:extLst>
              <a:ext uri="{FF2B5EF4-FFF2-40B4-BE49-F238E27FC236}">
                <a16:creationId xmlns:a16="http://schemas.microsoft.com/office/drawing/2014/main" id="{0A595B83-0B18-13E9-6B46-A3DDD1B4E6D8}"/>
              </a:ext>
            </a:extLst>
          </p:cNvPr>
          <p:cNvSpPr txBox="1"/>
          <p:nvPr/>
        </p:nvSpPr>
        <p:spPr>
          <a:xfrm>
            <a:off x="7308202" y="1696170"/>
            <a:ext cx="1267326" cy="461665"/>
          </a:xfrm>
          <a:prstGeom prst="rect">
            <a:avLst/>
          </a:prstGeom>
          <a:noFill/>
        </p:spPr>
        <p:txBody>
          <a:bodyPr wrap="square">
            <a:spAutoFit/>
          </a:bodyPr>
          <a:lstStyle/>
          <a:p>
            <a:pPr algn="ctr"/>
            <a:r>
              <a:rPr lang="zh-TW" altLang="en-US" sz="2400" b="1" spc="300" dirty="0"/>
              <a:t>模擬器</a:t>
            </a:r>
            <a:endParaRPr lang="zh-TW" altLang="en-US" sz="2400" spc="300" dirty="0"/>
          </a:p>
        </p:txBody>
      </p:sp>
      <p:sp>
        <p:nvSpPr>
          <p:cNvPr id="13" name="文字方塊 12">
            <a:extLst>
              <a:ext uri="{FF2B5EF4-FFF2-40B4-BE49-F238E27FC236}">
                <a16:creationId xmlns:a16="http://schemas.microsoft.com/office/drawing/2014/main" id="{0D94FD9F-8B0E-10AF-4A4B-B67E744777D5}"/>
              </a:ext>
            </a:extLst>
          </p:cNvPr>
          <p:cNvSpPr txBox="1"/>
          <p:nvPr/>
        </p:nvSpPr>
        <p:spPr>
          <a:xfrm>
            <a:off x="7548803" y="2098380"/>
            <a:ext cx="4283274" cy="369819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zh-TW" altLang="en-US" sz="2000" spc="300" dirty="0"/>
              <a:t>動態駕駛模擬器，駕駛模擬採用</a:t>
            </a:r>
            <a:r>
              <a:rPr lang="en-US" altLang="zh-TW" sz="2000" b="0" i="0" dirty="0">
                <a:solidFill>
                  <a:srgbClr val="2E2E2E"/>
                </a:solidFill>
                <a:effectLst/>
                <a:latin typeface="NexusSerif"/>
              </a:rPr>
              <a:t>Golf VII Mockup</a:t>
            </a:r>
          </a:p>
          <a:p>
            <a:pPr marL="285750" indent="-285750">
              <a:lnSpc>
                <a:spcPct val="200000"/>
              </a:lnSpc>
              <a:buFont typeface="Arial" panose="020B0604020202020204" pitchFamily="34" charset="0"/>
              <a:buChar char="•"/>
            </a:pPr>
            <a:r>
              <a:rPr lang="en-US" altLang="zh-TW" sz="2000" spc="300" dirty="0">
                <a:solidFill>
                  <a:srgbClr val="2E2E2E"/>
                </a:solidFill>
                <a:latin typeface="NexusSerif"/>
              </a:rPr>
              <a:t>5</a:t>
            </a:r>
            <a:r>
              <a:rPr lang="zh-TW" altLang="en-US" sz="2000" spc="300" dirty="0">
                <a:solidFill>
                  <a:srgbClr val="2E2E2E"/>
                </a:solidFill>
                <a:latin typeface="NexusSerif"/>
              </a:rPr>
              <a:t>個</a:t>
            </a:r>
            <a:r>
              <a:rPr lang="en-US" altLang="zh-TW" sz="2000" spc="300" dirty="0">
                <a:solidFill>
                  <a:srgbClr val="2E2E2E"/>
                </a:solidFill>
                <a:latin typeface="NexusSerif"/>
              </a:rPr>
              <a:t>48</a:t>
            </a:r>
            <a:r>
              <a:rPr lang="zh-TW" altLang="en-US" sz="2000" spc="300" dirty="0">
                <a:solidFill>
                  <a:srgbClr val="2E2E2E"/>
                </a:solidFill>
                <a:latin typeface="NexusSerif"/>
              </a:rPr>
              <a:t>英吋曲面顯示駕駛環境</a:t>
            </a:r>
            <a:endParaRPr lang="en-US" altLang="zh-TW" sz="2000" spc="300" dirty="0">
              <a:solidFill>
                <a:srgbClr val="2E2E2E"/>
              </a:solidFill>
              <a:latin typeface="NexusSerif"/>
            </a:endParaRPr>
          </a:p>
          <a:p>
            <a:pPr marL="285750" indent="-285750">
              <a:lnSpc>
                <a:spcPct val="200000"/>
              </a:lnSpc>
              <a:buFont typeface="Arial" panose="020B0604020202020204" pitchFamily="34" charset="0"/>
              <a:buChar char="•"/>
            </a:pPr>
            <a:r>
              <a:rPr lang="zh-TW" altLang="en-US" sz="2000" spc="300" dirty="0">
                <a:solidFill>
                  <a:srgbClr val="2E2E2E"/>
                </a:solidFill>
                <a:latin typeface="NexusSerif"/>
              </a:rPr>
              <a:t>駕駛視野距離前螢幕約</a:t>
            </a:r>
            <a:r>
              <a:rPr lang="en-US" altLang="zh-TW" sz="2000" spc="300" dirty="0">
                <a:solidFill>
                  <a:srgbClr val="2E2E2E"/>
                </a:solidFill>
                <a:latin typeface="NexusSerif"/>
              </a:rPr>
              <a:t>2</a:t>
            </a:r>
            <a:r>
              <a:rPr lang="zh-TW" altLang="en-US" sz="2000" spc="300" dirty="0">
                <a:solidFill>
                  <a:srgbClr val="2E2E2E"/>
                </a:solidFill>
                <a:latin typeface="NexusSerif"/>
              </a:rPr>
              <a:t>公尺</a:t>
            </a:r>
            <a:endParaRPr lang="en-US" altLang="zh-TW" sz="2000" spc="300" dirty="0">
              <a:solidFill>
                <a:srgbClr val="2E2E2E"/>
              </a:solidFill>
              <a:latin typeface="NexusSerif"/>
            </a:endParaRPr>
          </a:p>
          <a:p>
            <a:pPr marL="285750" indent="-285750">
              <a:lnSpc>
                <a:spcPct val="200000"/>
              </a:lnSpc>
              <a:buFont typeface="Arial" panose="020B0604020202020204" pitchFamily="34" charset="0"/>
              <a:buChar char="•"/>
            </a:pPr>
            <a:r>
              <a:rPr lang="en-US" altLang="zh-TW" sz="2000" spc="300" dirty="0">
                <a:solidFill>
                  <a:srgbClr val="2E2E2E"/>
                </a:solidFill>
                <a:latin typeface="NexusSerif"/>
              </a:rPr>
              <a:t>7</a:t>
            </a:r>
            <a:r>
              <a:rPr lang="zh-TW" altLang="en-US" sz="2000" spc="300" dirty="0">
                <a:solidFill>
                  <a:srgbClr val="2E2E2E"/>
                </a:solidFill>
                <a:latin typeface="NexusSerif"/>
              </a:rPr>
              <a:t>應存螢幕顯示器取代後視鏡</a:t>
            </a:r>
            <a:endParaRPr lang="en-US" altLang="zh-TW" sz="2000" spc="300" dirty="0">
              <a:solidFill>
                <a:srgbClr val="2E2E2E"/>
              </a:solidFill>
              <a:latin typeface="NexusSerif"/>
            </a:endParaRPr>
          </a:p>
          <a:p>
            <a:pPr marL="285750" indent="-285750">
              <a:lnSpc>
                <a:spcPct val="200000"/>
              </a:lnSpc>
              <a:buFont typeface="Arial" panose="020B0604020202020204" pitchFamily="34" charset="0"/>
              <a:buChar char="•"/>
            </a:pPr>
            <a:r>
              <a:rPr lang="zh-TW" altLang="en-US" sz="2000" spc="300" dirty="0">
                <a:solidFill>
                  <a:srgbClr val="2E2E2E"/>
                </a:solidFill>
                <a:latin typeface="NexusSerif"/>
              </a:rPr>
              <a:t>模擬器 </a:t>
            </a:r>
            <a:r>
              <a:rPr lang="en-US" altLang="zh-TW" sz="2000" spc="300" dirty="0">
                <a:solidFill>
                  <a:srgbClr val="2E2E2E"/>
                </a:solidFill>
                <a:latin typeface="NexusSerif"/>
              </a:rPr>
              <a:t>:</a:t>
            </a:r>
            <a:r>
              <a:rPr lang="zh-TW" altLang="en-US" sz="2000" spc="300" dirty="0">
                <a:solidFill>
                  <a:srgbClr val="2E2E2E"/>
                </a:solidFill>
                <a:latin typeface="NexusSerif"/>
              </a:rPr>
              <a:t> </a:t>
            </a:r>
            <a:r>
              <a:rPr lang="en-US" altLang="zh-TW" sz="2000" b="0" i="0" dirty="0">
                <a:solidFill>
                  <a:srgbClr val="2E2E2E"/>
                </a:solidFill>
                <a:effectLst/>
                <a:latin typeface="NexusSerif"/>
              </a:rPr>
              <a:t>SILAB 5.0</a:t>
            </a:r>
            <a:endParaRPr lang="zh-TW" altLang="en-US" sz="2000" dirty="0"/>
          </a:p>
        </p:txBody>
      </p:sp>
      <p:cxnSp>
        <p:nvCxnSpPr>
          <p:cNvPr id="15" name="直線接點 14">
            <a:extLst>
              <a:ext uri="{FF2B5EF4-FFF2-40B4-BE49-F238E27FC236}">
                <a16:creationId xmlns:a16="http://schemas.microsoft.com/office/drawing/2014/main" id="{DF622B1C-4343-997A-A7E2-234328C0583E}"/>
              </a:ext>
            </a:extLst>
          </p:cNvPr>
          <p:cNvCxnSpPr/>
          <p:nvPr/>
        </p:nvCxnSpPr>
        <p:spPr>
          <a:xfrm>
            <a:off x="7186863" y="1482910"/>
            <a:ext cx="0" cy="48216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15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2" name="文字方塊 1">
            <a:extLst>
              <a:ext uri="{FF2B5EF4-FFF2-40B4-BE49-F238E27FC236}">
                <a16:creationId xmlns:a16="http://schemas.microsoft.com/office/drawing/2014/main" id="{14D2EB6F-E865-9053-5F0F-DE1994623076}"/>
              </a:ext>
            </a:extLst>
          </p:cNvPr>
          <p:cNvSpPr txBox="1"/>
          <p:nvPr/>
        </p:nvSpPr>
        <p:spPr>
          <a:xfrm>
            <a:off x="359923" y="836579"/>
            <a:ext cx="3613490" cy="646331"/>
          </a:xfrm>
          <a:prstGeom prst="rect">
            <a:avLst/>
          </a:prstGeom>
          <a:noFill/>
        </p:spPr>
        <p:txBody>
          <a:bodyPr wrap="none" rtlCol="0">
            <a:spAutoFit/>
          </a:bodyPr>
          <a:lstStyle/>
          <a:p>
            <a:r>
              <a:rPr lang="en-US" altLang="zh-TW" sz="3600" b="1" dirty="0"/>
              <a:t>Method –</a:t>
            </a:r>
            <a:r>
              <a:rPr lang="zh-TW" altLang="en-US" sz="3600" b="1" dirty="0"/>
              <a:t> 假設</a:t>
            </a:r>
            <a:r>
              <a:rPr lang="en-US" altLang="zh-TW" sz="3600" b="1" dirty="0"/>
              <a:t> </a:t>
            </a:r>
            <a:endParaRPr lang="zh-TW" altLang="en-US" sz="3600" b="1" dirty="0"/>
          </a:p>
        </p:txBody>
      </p:sp>
      <p:sp>
        <p:nvSpPr>
          <p:cNvPr id="8" name="文字方塊 7">
            <a:extLst>
              <a:ext uri="{FF2B5EF4-FFF2-40B4-BE49-F238E27FC236}">
                <a16:creationId xmlns:a16="http://schemas.microsoft.com/office/drawing/2014/main" id="{2ABA57EC-7BA0-8271-6EC9-0E721E11CD2C}"/>
              </a:ext>
            </a:extLst>
          </p:cNvPr>
          <p:cNvSpPr txBox="1"/>
          <p:nvPr/>
        </p:nvSpPr>
        <p:spPr>
          <a:xfrm>
            <a:off x="571698" y="2232746"/>
            <a:ext cx="10710881" cy="1846788"/>
          </a:xfrm>
          <a:prstGeom prst="rect">
            <a:avLst/>
          </a:prstGeom>
          <a:noFill/>
        </p:spPr>
        <p:txBody>
          <a:bodyPr wrap="none" rtlCol="0">
            <a:spAutoFit/>
          </a:bodyPr>
          <a:lstStyle/>
          <a:p>
            <a:pPr>
              <a:lnSpc>
                <a:spcPct val="200000"/>
              </a:lnSpc>
            </a:pPr>
            <a:r>
              <a:rPr lang="en-US" altLang="zh-TW" sz="2000" spc="300" dirty="0"/>
              <a:t>H1</a:t>
            </a:r>
            <a:r>
              <a:rPr lang="zh-TW" altLang="en-US" sz="2000" spc="300" dirty="0"/>
              <a:t> </a:t>
            </a:r>
            <a:r>
              <a:rPr lang="en-US" altLang="zh-TW" sz="2000" spc="300" dirty="0"/>
              <a:t>:</a:t>
            </a:r>
            <a:r>
              <a:rPr lang="zh-TW" altLang="en-US" sz="2000" spc="300" dirty="0"/>
              <a:t>使用</a:t>
            </a:r>
            <a:r>
              <a:rPr lang="en-US" altLang="zh-TW" sz="2000" spc="300" dirty="0"/>
              <a:t>STATE</a:t>
            </a:r>
            <a:r>
              <a:rPr lang="zh-TW" altLang="en-US" sz="2000" spc="300" dirty="0"/>
              <a:t>焦慮問卷。生態界面減少了</a:t>
            </a:r>
            <a:r>
              <a:rPr lang="zh-TW" altLang="en-US" sz="2000" u="sng" spc="300" dirty="0"/>
              <a:t>焦慮</a:t>
            </a:r>
            <a:r>
              <a:rPr lang="zh-TW" altLang="en-US" sz="2000" spc="300" dirty="0"/>
              <a:t>，因為它提供了連續訊號。</a:t>
            </a:r>
            <a:endParaRPr lang="en-US" altLang="zh-TW" sz="2000" spc="300" dirty="0"/>
          </a:p>
          <a:p>
            <a:pPr>
              <a:lnSpc>
                <a:spcPct val="200000"/>
              </a:lnSpc>
            </a:pPr>
            <a:r>
              <a:rPr lang="en-US" altLang="zh-TW" sz="2000" spc="300" dirty="0"/>
              <a:t>H2</a:t>
            </a:r>
            <a:r>
              <a:rPr lang="zh-TW" altLang="en-US" sz="2000" spc="300" dirty="0"/>
              <a:t> </a:t>
            </a:r>
            <a:r>
              <a:rPr lang="en-US" altLang="zh-TW" sz="2000" spc="300" dirty="0"/>
              <a:t>:</a:t>
            </a:r>
            <a:r>
              <a:rPr lang="zh-TW" altLang="en-US" sz="2000" spc="300" dirty="0"/>
              <a:t>使用</a:t>
            </a:r>
            <a:r>
              <a:rPr lang="en-US" altLang="zh-TW" sz="2000" spc="300" dirty="0"/>
              <a:t>Van der </a:t>
            </a:r>
            <a:r>
              <a:rPr lang="en-US" altLang="zh-TW" sz="2000" spc="300" dirty="0" err="1"/>
              <a:t>Laan</a:t>
            </a:r>
            <a:r>
              <a:rPr lang="zh-TW" altLang="en-US" sz="2000" spc="300" dirty="0"/>
              <a:t>問卷。傳統介面更容易被</a:t>
            </a:r>
            <a:r>
              <a:rPr lang="zh-TW" altLang="en-US" sz="2000" u="sng" spc="300" dirty="0"/>
              <a:t>接受</a:t>
            </a:r>
            <a:r>
              <a:rPr lang="zh-TW" altLang="en-US" sz="2000" spc="300" dirty="0"/>
              <a:t>，因為他眾所皆知。</a:t>
            </a:r>
            <a:endParaRPr lang="en-US" altLang="zh-TW" sz="2000" spc="300" dirty="0"/>
          </a:p>
          <a:p>
            <a:pPr>
              <a:lnSpc>
                <a:spcPct val="200000"/>
              </a:lnSpc>
            </a:pPr>
            <a:r>
              <a:rPr lang="en-US" altLang="zh-TW" sz="2000" spc="300" dirty="0"/>
              <a:t>H3</a:t>
            </a:r>
            <a:r>
              <a:rPr lang="zh-TW" altLang="en-US" sz="2000" spc="300" dirty="0"/>
              <a:t> </a:t>
            </a:r>
            <a:r>
              <a:rPr lang="en-US" altLang="zh-TW" sz="2000" spc="300" dirty="0"/>
              <a:t>:</a:t>
            </a:r>
            <a:r>
              <a:rPr lang="zh-TW" altLang="en-US" sz="2000" spc="300" dirty="0"/>
              <a:t>使用情境意識量表</a:t>
            </a:r>
            <a:r>
              <a:rPr lang="en-US" altLang="zh-TW" sz="2000" spc="300" dirty="0"/>
              <a:t>(SART)</a:t>
            </a:r>
            <a:r>
              <a:rPr lang="zh-TW" altLang="en-US" sz="2000" spc="300" dirty="0"/>
              <a:t>。生態界面的意識更好，因他他提供更多訊息。</a:t>
            </a:r>
          </a:p>
        </p:txBody>
      </p:sp>
      <p:sp>
        <p:nvSpPr>
          <p:cNvPr id="9" name="文字方塊 8">
            <a:extLst>
              <a:ext uri="{FF2B5EF4-FFF2-40B4-BE49-F238E27FC236}">
                <a16:creationId xmlns:a16="http://schemas.microsoft.com/office/drawing/2014/main" id="{FA029C08-A379-BF9E-51A3-41C2A4AB18F9}"/>
              </a:ext>
            </a:extLst>
          </p:cNvPr>
          <p:cNvSpPr txBox="1"/>
          <p:nvPr/>
        </p:nvSpPr>
        <p:spPr>
          <a:xfrm>
            <a:off x="359923" y="1771081"/>
            <a:ext cx="4685898" cy="461665"/>
          </a:xfrm>
          <a:prstGeom prst="rect">
            <a:avLst/>
          </a:prstGeom>
          <a:noFill/>
        </p:spPr>
        <p:txBody>
          <a:bodyPr wrap="none" rtlCol="0">
            <a:spAutoFit/>
          </a:bodyPr>
          <a:lstStyle/>
          <a:p>
            <a:r>
              <a:rPr lang="zh-TW" altLang="en-US" sz="2400" b="1" spc="300" dirty="0"/>
              <a:t>自動駕駛過程中關於享樂方面</a:t>
            </a:r>
          </a:p>
        </p:txBody>
      </p:sp>
    </p:spTree>
    <p:extLst>
      <p:ext uri="{BB962C8B-B14F-4D97-AF65-F5344CB8AC3E}">
        <p14:creationId xmlns:p14="http://schemas.microsoft.com/office/powerpoint/2010/main" val="197201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2" name="文字方塊 1">
            <a:extLst>
              <a:ext uri="{FF2B5EF4-FFF2-40B4-BE49-F238E27FC236}">
                <a16:creationId xmlns:a16="http://schemas.microsoft.com/office/drawing/2014/main" id="{4575A360-5B88-4392-E768-0E69E7B9A81A}"/>
              </a:ext>
            </a:extLst>
          </p:cNvPr>
          <p:cNvSpPr txBox="1"/>
          <p:nvPr/>
        </p:nvSpPr>
        <p:spPr>
          <a:xfrm>
            <a:off x="359923" y="836579"/>
            <a:ext cx="3613490" cy="646331"/>
          </a:xfrm>
          <a:prstGeom prst="rect">
            <a:avLst/>
          </a:prstGeom>
          <a:noFill/>
        </p:spPr>
        <p:txBody>
          <a:bodyPr wrap="none" rtlCol="0">
            <a:spAutoFit/>
          </a:bodyPr>
          <a:lstStyle/>
          <a:p>
            <a:r>
              <a:rPr lang="en-US" altLang="zh-TW" sz="3600" b="1" dirty="0"/>
              <a:t>Method –</a:t>
            </a:r>
            <a:r>
              <a:rPr lang="zh-TW" altLang="en-US" sz="3600" b="1" dirty="0"/>
              <a:t> 假設</a:t>
            </a:r>
            <a:r>
              <a:rPr lang="en-US" altLang="zh-TW" sz="3600" b="1" dirty="0"/>
              <a:t> </a:t>
            </a:r>
            <a:endParaRPr lang="zh-TW" altLang="en-US" sz="3600" b="1" dirty="0"/>
          </a:p>
        </p:txBody>
      </p:sp>
      <p:sp>
        <p:nvSpPr>
          <p:cNvPr id="6" name="文字方塊 5">
            <a:extLst>
              <a:ext uri="{FF2B5EF4-FFF2-40B4-BE49-F238E27FC236}">
                <a16:creationId xmlns:a16="http://schemas.microsoft.com/office/drawing/2014/main" id="{377B7562-E9AB-ECB8-95EB-308D36BDE1CE}"/>
              </a:ext>
            </a:extLst>
          </p:cNvPr>
          <p:cNvSpPr txBox="1"/>
          <p:nvPr/>
        </p:nvSpPr>
        <p:spPr>
          <a:xfrm>
            <a:off x="359923" y="2232746"/>
            <a:ext cx="11620302" cy="1885260"/>
          </a:xfrm>
          <a:prstGeom prst="rect">
            <a:avLst/>
          </a:prstGeom>
          <a:noFill/>
        </p:spPr>
        <p:txBody>
          <a:bodyPr wrap="square" rtlCol="0">
            <a:spAutoFit/>
          </a:bodyPr>
          <a:lstStyle/>
          <a:p>
            <a:pPr marL="801688" indent="-792000">
              <a:lnSpc>
                <a:spcPct val="150000"/>
              </a:lnSpc>
            </a:pPr>
            <a:r>
              <a:rPr lang="en-US" altLang="zh-TW" sz="2000" spc="300" dirty="0"/>
              <a:t>H4</a:t>
            </a:r>
            <a:r>
              <a:rPr lang="zh-TW" altLang="en-US" sz="2000" spc="300" dirty="0"/>
              <a:t> </a:t>
            </a:r>
            <a:r>
              <a:rPr lang="en-US" altLang="zh-TW" sz="2000" spc="300" dirty="0"/>
              <a:t>:</a:t>
            </a:r>
            <a:r>
              <a:rPr lang="zh-TW" altLang="en-US" sz="2000" spc="300" dirty="0"/>
              <a:t> 透過使用生態介面可以降低主觀關鍵性，因為基於技能的行為可以更快控制接管情形，避免對關線的感知。</a:t>
            </a:r>
            <a:endParaRPr lang="en-US" altLang="zh-TW" sz="2000" spc="300" dirty="0"/>
          </a:p>
          <a:p>
            <a:pPr>
              <a:lnSpc>
                <a:spcPct val="150000"/>
              </a:lnSpc>
            </a:pPr>
            <a:r>
              <a:rPr lang="en-US" altLang="zh-TW" sz="2000" spc="300" dirty="0"/>
              <a:t>H5</a:t>
            </a:r>
            <a:r>
              <a:rPr lang="zh-TW" altLang="en-US" sz="2000" spc="300" dirty="0"/>
              <a:t> </a:t>
            </a:r>
            <a:r>
              <a:rPr lang="en-US" altLang="zh-TW" sz="2000" spc="300" dirty="0"/>
              <a:t>:</a:t>
            </a:r>
            <a:r>
              <a:rPr lang="zh-TW" altLang="en-US" sz="2000" spc="300" dirty="0"/>
              <a:t> 生態界面的模式感知更差，因為手動駕駛和自動駕駛的可視化是一樣的。</a:t>
            </a:r>
            <a:endParaRPr lang="en-US" altLang="zh-TW" sz="2000" spc="300" dirty="0"/>
          </a:p>
          <a:p>
            <a:pPr>
              <a:lnSpc>
                <a:spcPct val="150000"/>
              </a:lnSpc>
            </a:pPr>
            <a:r>
              <a:rPr lang="en-US" altLang="zh-TW" sz="2000" spc="300" dirty="0"/>
              <a:t>H6</a:t>
            </a:r>
            <a:r>
              <a:rPr lang="zh-TW" altLang="en-US" sz="2000" spc="300" dirty="0"/>
              <a:t> </a:t>
            </a:r>
            <a:r>
              <a:rPr lang="en-US" altLang="zh-TW" sz="2000" spc="300" dirty="0"/>
              <a:t>:</a:t>
            </a:r>
            <a:r>
              <a:rPr lang="zh-TW" altLang="en-US" sz="2000" spc="300" dirty="0"/>
              <a:t> 使用生態界面可以增強主觀可控性，因為它可以實現基於技能的行為。</a:t>
            </a:r>
            <a:endParaRPr lang="en-US" altLang="zh-TW" sz="2000" spc="300" dirty="0"/>
          </a:p>
        </p:txBody>
      </p:sp>
      <p:sp>
        <p:nvSpPr>
          <p:cNvPr id="7" name="文字方塊 6">
            <a:extLst>
              <a:ext uri="{FF2B5EF4-FFF2-40B4-BE49-F238E27FC236}">
                <a16:creationId xmlns:a16="http://schemas.microsoft.com/office/drawing/2014/main" id="{969EB1C8-6CAC-5116-5782-479097D1B049}"/>
              </a:ext>
            </a:extLst>
          </p:cNvPr>
          <p:cNvSpPr txBox="1"/>
          <p:nvPr/>
        </p:nvSpPr>
        <p:spPr>
          <a:xfrm>
            <a:off x="359923" y="1771081"/>
            <a:ext cx="2954655" cy="461665"/>
          </a:xfrm>
          <a:prstGeom prst="rect">
            <a:avLst/>
          </a:prstGeom>
          <a:noFill/>
        </p:spPr>
        <p:txBody>
          <a:bodyPr wrap="none" rtlCol="0">
            <a:spAutoFit/>
          </a:bodyPr>
          <a:lstStyle/>
          <a:p>
            <a:r>
              <a:rPr lang="zh-TW" altLang="en-US" sz="2400" b="1" spc="300" dirty="0"/>
              <a:t>接管後的安全方面</a:t>
            </a:r>
          </a:p>
        </p:txBody>
      </p:sp>
    </p:spTree>
    <p:extLst>
      <p:ext uri="{BB962C8B-B14F-4D97-AF65-F5344CB8AC3E}">
        <p14:creationId xmlns:p14="http://schemas.microsoft.com/office/powerpoint/2010/main" val="386130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2" name="文字方塊 1">
            <a:extLst>
              <a:ext uri="{FF2B5EF4-FFF2-40B4-BE49-F238E27FC236}">
                <a16:creationId xmlns:a16="http://schemas.microsoft.com/office/drawing/2014/main" id="{D46C3943-FF44-F884-2573-9CD478DF3761}"/>
              </a:ext>
            </a:extLst>
          </p:cNvPr>
          <p:cNvSpPr txBox="1"/>
          <p:nvPr/>
        </p:nvSpPr>
        <p:spPr>
          <a:xfrm>
            <a:off x="359923" y="836579"/>
            <a:ext cx="3613490" cy="646331"/>
          </a:xfrm>
          <a:prstGeom prst="rect">
            <a:avLst/>
          </a:prstGeom>
          <a:noFill/>
        </p:spPr>
        <p:txBody>
          <a:bodyPr wrap="none" rtlCol="0">
            <a:spAutoFit/>
          </a:bodyPr>
          <a:lstStyle/>
          <a:p>
            <a:r>
              <a:rPr lang="en-US" altLang="zh-TW" sz="3600" b="1" dirty="0"/>
              <a:t>Method –</a:t>
            </a:r>
            <a:r>
              <a:rPr lang="zh-TW" altLang="en-US" sz="3600" b="1" dirty="0"/>
              <a:t> 假設</a:t>
            </a:r>
            <a:r>
              <a:rPr lang="en-US" altLang="zh-TW" sz="3600" b="1" dirty="0"/>
              <a:t> </a:t>
            </a:r>
            <a:endParaRPr lang="zh-TW" altLang="en-US" sz="3600" b="1" dirty="0"/>
          </a:p>
        </p:txBody>
      </p:sp>
      <p:sp>
        <p:nvSpPr>
          <p:cNvPr id="3" name="文字方塊 2">
            <a:extLst>
              <a:ext uri="{FF2B5EF4-FFF2-40B4-BE49-F238E27FC236}">
                <a16:creationId xmlns:a16="http://schemas.microsoft.com/office/drawing/2014/main" id="{1EF62F52-28A1-921F-4549-6B6F4D81763F}"/>
              </a:ext>
            </a:extLst>
          </p:cNvPr>
          <p:cNvSpPr txBox="1"/>
          <p:nvPr/>
        </p:nvSpPr>
        <p:spPr>
          <a:xfrm>
            <a:off x="359923" y="2232746"/>
            <a:ext cx="11620302" cy="3731919"/>
          </a:xfrm>
          <a:prstGeom prst="rect">
            <a:avLst/>
          </a:prstGeom>
          <a:noFill/>
        </p:spPr>
        <p:txBody>
          <a:bodyPr wrap="square" rtlCol="0">
            <a:spAutoFit/>
          </a:bodyPr>
          <a:lstStyle/>
          <a:p>
            <a:pPr>
              <a:lnSpc>
                <a:spcPct val="150000"/>
              </a:lnSpc>
            </a:pPr>
            <a:r>
              <a:rPr lang="en-US" altLang="zh-TW" sz="2000" spc="300" dirty="0"/>
              <a:t>H7 : </a:t>
            </a:r>
            <a:r>
              <a:rPr lang="zh-TW" altLang="en-US" sz="2000" spc="300" dirty="0"/>
              <a:t>透過使用生態介面可以減少反應時間，因為接管請求在生態界面更為突出。</a:t>
            </a:r>
            <a:endParaRPr lang="en-US" altLang="zh-TW" sz="2000" spc="300" dirty="0"/>
          </a:p>
          <a:p>
            <a:pPr marL="722313" indent="-722313">
              <a:lnSpc>
                <a:spcPct val="150000"/>
              </a:lnSpc>
            </a:pPr>
            <a:r>
              <a:rPr lang="en-US" altLang="zh-TW" sz="2000" spc="300" dirty="0"/>
              <a:t>H8</a:t>
            </a:r>
            <a:r>
              <a:rPr lang="zh-TW" altLang="en-US" sz="2000" spc="300" dirty="0"/>
              <a:t> </a:t>
            </a:r>
            <a:r>
              <a:rPr lang="en-US" altLang="zh-TW" sz="2000" spc="300" dirty="0"/>
              <a:t>: </a:t>
            </a:r>
            <a:r>
              <a:rPr lang="zh-TW" altLang="en-US" sz="2000" spc="300" dirty="0"/>
              <a:t>使用生態界面可以減少最大減速，因為基於技能的行為可以更快地控制接管情況，避免強烈的減速需求。</a:t>
            </a:r>
            <a:endParaRPr lang="en-US" altLang="zh-TW" sz="2000" spc="300" dirty="0"/>
          </a:p>
          <a:p>
            <a:pPr marL="722313" indent="-722313">
              <a:lnSpc>
                <a:spcPct val="150000"/>
              </a:lnSpc>
            </a:pPr>
            <a:r>
              <a:rPr lang="en-US" altLang="zh-TW" sz="2000" spc="300" dirty="0"/>
              <a:t>H9</a:t>
            </a:r>
            <a:r>
              <a:rPr lang="zh-TW" altLang="en-US" sz="2000" spc="300" dirty="0"/>
              <a:t> </a:t>
            </a:r>
            <a:r>
              <a:rPr lang="en-US" altLang="zh-TW" sz="2000" spc="300" dirty="0"/>
              <a:t>:</a:t>
            </a:r>
            <a:r>
              <a:rPr lang="zh-TW" altLang="en-US" sz="2000" spc="300" dirty="0"/>
              <a:t> 透過使用生態介面可以減少煞車的粗糙度，因為基於技能的行為可以更快地控制接管情型，避免緊急煞車。</a:t>
            </a:r>
            <a:endParaRPr lang="en-US" altLang="zh-TW" sz="2000" spc="300" dirty="0"/>
          </a:p>
          <a:p>
            <a:pPr>
              <a:lnSpc>
                <a:spcPct val="150000"/>
              </a:lnSpc>
            </a:pPr>
            <a:r>
              <a:rPr lang="en-US" altLang="zh-TW" sz="2000" spc="300" dirty="0"/>
              <a:t>H10</a:t>
            </a:r>
            <a:r>
              <a:rPr lang="zh-TW" altLang="en-US" sz="2000" spc="300" dirty="0"/>
              <a:t> </a:t>
            </a:r>
            <a:r>
              <a:rPr lang="en-US" altLang="zh-TW" sz="2000" spc="300" dirty="0"/>
              <a:t>:</a:t>
            </a:r>
            <a:r>
              <a:rPr lang="zh-TW" altLang="en-US" sz="2000" spc="300" dirty="0"/>
              <a:t> 使用生態界面可以減少橫向位置的標準偏差</a:t>
            </a:r>
            <a:r>
              <a:rPr lang="en-US" altLang="zh-TW" sz="2000" spc="300" dirty="0"/>
              <a:t>(SDLP)</a:t>
            </a:r>
            <a:r>
              <a:rPr lang="zh-TW" altLang="en-US" sz="2000" spc="300" dirty="0"/>
              <a:t>，因為提供了車道穩定的訊號。</a:t>
            </a:r>
            <a:endParaRPr lang="en-US" altLang="zh-TW" sz="2000" spc="300" dirty="0"/>
          </a:p>
          <a:p>
            <a:pPr marL="898525" indent="-898525">
              <a:lnSpc>
                <a:spcPct val="150000"/>
              </a:lnSpc>
            </a:pPr>
            <a:r>
              <a:rPr lang="en-US" altLang="zh-TW" sz="2000" spc="300" dirty="0"/>
              <a:t>H11</a:t>
            </a:r>
            <a:r>
              <a:rPr lang="zh-TW" altLang="en-US" sz="2000" spc="300" dirty="0"/>
              <a:t> </a:t>
            </a:r>
            <a:r>
              <a:rPr lang="en-US" altLang="zh-TW" sz="2000" spc="300" dirty="0"/>
              <a:t>:</a:t>
            </a:r>
            <a:r>
              <a:rPr lang="zh-TW" altLang="en-US" sz="2000" spc="300" dirty="0"/>
              <a:t> 透過使用生態介面減少了第一次看鏡子的時間，因為它減少了檢查控制駕駛情況需的時間。</a:t>
            </a:r>
          </a:p>
        </p:txBody>
      </p:sp>
      <p:sp>
        <p:nvSpPr>
          <p:cNvPr id="6" name="文字方塊 5">
            <a:extLst>
              <a:ext uri="{FF2B5EF4-FFF2-40B4-BE49-F238E27FC236}">
                <a16:creationId xmlns:a16="http://schemas.microsoft.com/office/drawing/2014/main" id="{5E57EA9F-5D9E-1979-A2BA-16B074E5ABA9}"/>
              </a:ext>
            </a:extLst>
          </p:cNvPr>
          <p:cNvSpPr txBox="1"/>
          <p:nvPr/>
        </p:nvSpPr>
        <p:spPr>
          <a:xfrm>
            <a:off x="359923" y="1771081"/>
            <a:ext cx="2954655" cy="461665"/>
          </a:xfrm>
          <a:prstGeom prst="rect">
            <a:avLst/>
          </a:prstGeom>
          <a:noFill/>
        </p:spPr>
        <p:txBody>
          <a:bodyPr wrap="none" rtlCol="0">
            <a:spAutoFit/>
          </a:bodyPr>
          <a:lstStyle/>
          <a:p>
            <a:r>
              <a:rPr lang="zh-TW" altLang="en-US" sz="2400" b="1" spc="300" dirty="0"/>
              <a:t>接管後的安全方面</a:t>
            </a:r>
          </a:p>
        </p:txBody>
      </p:sp>
    </p:spTree>
    <p:extLst>
      <p:ext uri="{BB962C8B-B14F-4D97-AF65-F5344CB8AC3E}">
        <p14:creationId xmlns:p14="http://schemas.microsoft.com/office/powerpoint/2010/main" val="286709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graphicFrame>
        <p:nvGraphicFramePr>
          <p:cNvPr id="2" name="表格 2">
            <a:extLst>
              <a:ext uri="{FF2B5EF4-FFF2-40B4-BE49-F238E27FC236}">
                <a16:creationId xmlns:a16="http://schemas.microsoft.com/office/drawing/2014/main" id="{546EB9FF-3ECC-4317-FD3C-B63B379F022D}"/>
              </a:ext>
            </a:extLst>
          </p:cNvPr>
          <p:cNvGraphicFramePr>
            <a:graphicFrameLocks noGrp="1"/>
          </p:cNvGraphicFramePr>
          <p:nvPr>
            <p:extLst>
              <p:ext uri="{D42A27DB-BD31-4B8C-83A1-F6EECF244321}">
                <p14:modId xmlns:p14="http://schemas.microsoft.com/office/powerpoint/2010/main" val="2553827720"/>
              </p:ext>
            </p:extLst>
          </p:nvPr>
        </p:nvGraphicFramePr>
        <p:xfrm>
          <a:off x="359923" y="1784482"/>
          <a:ext cx="7965931" cy="4095369"/>
        </p:xfrm>
        <a:graphic>
          <a:graphicData uri="http://schemas.openxmlformats.org/drawingml/2006/table">
            <a:tbl>
              <a:tblPr firstRow="1" bandRow="1">
                <a:tableStyleId>{5940675A-B579-460E-94D1-54222C63F5DA}</a:tableStyleId>
              </a:tblPr>
              <a:tblGrid>
                <a:gridCol w="1533266">
                  <a:extLst>
                    <a:ext uri="{9D8B030D-6E8A-4147-A177-3AD203B41FA5}">
                      <a16:colId xmlns:a16="http://schemas.microsoft.com/office/drawing/2014/main" val="119868494"/>
                    </a:ext>
                  </a:extLst>
                </a:gridCol>
                <a:gridCol w="2756856">
                  <a:extLst>
                    <a:ext uri="{9D8B030D-6E8A-4147-A177-3AD203B41FA5}">
                      <a16:colId xmlns:a16="http://schemas.microsoft.com/office/drawing/2014/main" val="872062206"/>
                    </a:ext>
                  </a:extLst>
                </a:gridCol>
                <a:gridCol w="2445348">
                  <a:extLst>
                    <a:ext uri="{9D8B030D-6E8A-4147-A177-3AD203B41FA5}">
                      <a16:colId xmlns:a16="http://schemas.microsoft.com/office/drawing/2014/main" val="459580189"/>
                    </a:ext>
                  </a:extLst>
                </a:gridCol>
                <a:gridCol w="1230461">
                  <a:extLst>
                    <a:ext uri="{9D8B030D-6E8A-4147-A177-3AD203B41FA5}">
                      <a16:colId xmlns:a16="http://schemas.microsoft.com/office/drawing/2014/main" val="1482498723"/>
                    </a:ext>
                  </a:extLst>
                </a:gridCol>
              </a:tblGrid>
              <a:tr h="370840">
                <a:tc>
                  <a:txBody>
                    <a:bodyPr/>
                    <a:lstStyle/>
                    <a:p>
                      <a:pPr algn="ctr">
                        <a:lnSpc>
                          <a:spcPct val="150000"/>
                        </a:lnSpc>
                      </a:pPr>
                      <a:r>
                        <a:rPr lang="zh-TW" altLang="en-US" sz="1800" b="1" dirty="0">
                          <a:solidFill>
                            <a:sysClr val="windowText" lastClr="000000"/>
                          </a:solidFill>
                        </a:rPr>
                        <a:t>假設</a:t>
                      </a:r>
                    </a:p>
                  </a:txBody>
                  <a:tcPr>
                    <a:solidFill>
                      <a:schemeClr val="accent1">
                        <a:lumMod val="20000"/>
                        <a:lumOff val="80000"/>
                      </a:schemeClr>
                    </a:solidFill>
                  </a:tcPr>
                </a:tc>
                <a:tc>
                  <a:txBody>
                    <a:bodyPr/>
                    <a:lstStyle/>
                    <a:p>
                      <a:pPr algn="ctr">
                        <a:lnSpc>
                          <a:spcPct val="150000"/>
                        </a:lnSpc>
                      </a:pPr>
                      <a:r>
                        <a:rPr lang="zh-TW" altLang="en-US" sz="1800" b="1" dirty="0">
                          <a:solidFill>
                            <a:sysClr val="windowText" lastClr="000000"/>
                          </a:solidFill>
                        </a:rPr>
                        <a:t>生態界面</a:t>
                      </a:r>
                    </a:p>
                  </a:txBody>
                  <a:tcPr>
                    <a:solidFill>
                      <a:schemeClr val="accent1">
                        <a:lumMod val="20000"/>
                        <a:lumOff val="80000"/>
                      </a:schemeClr>
                    </a:solidFill>
                  </a:tcPr>
                </a:tc>
                <a:tc>
                  <a:txBody>
                    <a:bodyPr/>
                    <a:lstStyle/>
                    <a:p>
                      <a:pPr algn="ctr">
                        <a:lnSpc>
                          <a:spcPct val="150000"/>
                        </a:lnSpc>
                      </a:pPr>
                      <a:r>
                        <a:rPr lang="zh-TW" altLang="en-US" sz="1800" b="1" dirty="0">
                          <a:solidFill>
                            <a:sysClr val="windowText" lastClr="000000"/>
                          </a:solidFill>
                        </a:rPr>
                        <a:t>傳統介面</a:t>
                      </a:r>
                    </a:p>
                  </a:txBody>
                  <a:tcPr>
                    <a:solidFill>
                      <a:schemeClr val="accent1">
                        <a:lumMod val="20000"/>
                        <a:lumOff val="80000"/>
                      </a:schemeClr>
                    </a:solidFill>
                  </a:tcPr>
                </a:tc>
                <a:tc>
                  <a:txBody>
                    <a:bodyPr/>
                    <a:lstStyle/>
                    <a:p>
                      <a:pPr algn="ctr">
                        <a:lnSpc>
                          <a:spcPct val="150000"/>
                        </a:lnSpc>
                      </a:pPr>
                      <a:r>
                        <a:rPr lang="zh-TW" altLang="en-US" sz="1800" b="1" dirty="0">
                          <a:solidFill>
                            <a:sysClr val="windowText" lastClr="000000"/>
                          </a:solidFill>
                        </a:rPr>
                        <a:t>顯著性</a:t>
                      </a:r>
                    </a:p>
                  </a:txBody>
                  <a:tcPr>
                    <a:solidFill>
                      <a:schemeClr val="accent1">
                        <a:lumMod val="20000"/>
                        <a:lumOff val="80000"/>
                      </a:schemeClr>
                    </a:solidFill>
                  </a:tcPr>
                </a:tc>
                <a:extLst>
                  <a:ext uri="{0D108BD9-81ED-4DB2-BD59-A6C34878D82A}">
                    <a16:rowId xmlns:a16="http://schemas.microsoft.com/office/drawing/2014/main" val="4293967279"/>
                  </a:ext>
                </a:extLst>
              </a:tr>
              <a:tr h="370840">
                <a:tc rowSpan="2">
                  <a:txBody>
                    <a:bodyPr/>
                    <a:lstStyle/>
                    <a:p>
                      <a:pPr algn="l">
                        <a:lnSpc>
                          <a:spcPct val="150000"/>
                        </a:lnSpc>
                      </a:pPr>
                      <a:r>
                        <a:rPr lang="en-US" altLang="zh-TW" sz="1800" b="1" dirty="0">
                          <a:solidFill>
                            <a:sysClr val="windowText" lastClr="000000"/>
                          </a:solidFill>
                        </a:rPr>
                        <a:t>H1</a:t>
                      </a:r>
                      <a:r>
                        <a:rPr lang="zh-TW" altLang="en-US" sz="1800" b="1" dirty="0">
                          <a:solidFill>
                            <a:sysClr val="windowText" lastClr="000000"/>
                          </a:solidFill>
                        </a:rPr>
                        <a:t> 焦慮狀態</a:t>
                      </a:r>
                    </a:p>
                  </a:txBody>
                  <a:tcPr anchor="ctr">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sz="1800" dirty="0">
                          <a:solidFill>
                            <a:sysClr val="windowText" lastClr="000000"/>
                          </a:solidFill>
                        </a:rPr>
                        <a:t>M=4.57</a:t>
                      </a:r>
                      <a:r>
                        <a:rPr lang="zh-TW" altLang="en-US" sz="1800" dirty="0">
                          <a:solidFill>
                            <a:sysClr val="windowText" lastClr="000000"/>
                          </a:solidFill>
                        </a:rPr>
                        <a:t>；</a:t>
                      </a:r>
                      <a:r>
                        <a:rPr lang="en-US" altLang="zh-TW" sz="1800" dirty="0">
                          <a:solidFill>
                            <a:sysClr val="windowText" lastClr="000000"/>
                          </a:solidFill>
                        </a:rPr>
                        <a:t>SE=0.39</a:t>
                      </a:r>
                      <a:endParaRPr lang="zh-TW" altLang="en-US" sz="1800" dirty="0">
                        <a:solidFill>
                          <a:sysClr val="windowText" lastClr="000000"/>
                        </a:solidFill>
                      </a:endParaRPr>
                    </a:p>
                  </a:txBody>
                  <a:tcPr/>
                </a:tc>
                <a:tc>
                  <a:txBody>
                    <a:bodyPr/>
                    <a:lstStyle/>
                    <a:p>
                      <a:pPr algn="ctr">
                        <a:lnSpc>
                          <a:spcPct val="150000"/>
                        </a:lnSpc>
                      </a:pPr>
                      <a:r>
                        <a:rPr lang="en-US" altLang="zh-TW" sz="1800" dirty="0">
                          <a:solidFill>
                            <a:sysClr val="windowText" lastClr="000000"/>
                          </a:solidFill>
                        </a:rPr>
                        <a:t>M=4.55</a:t>
                      </a:r>
                      <a:r>
                        <a:rPr lang="zh-TW" altLang="en-US" sz="1800" dirty="0">
                          <a:solidFill>
                            <a:sysClr val="windowText" lastClr="000000"/>
                          </a:solidFill>
                        </a:rPr>
                        <a:t>；</a:t>
                      </a:r>
                      <a:r>
                        <a:rPr lang="en-US" altLang="zh-TW" sz="1800" dirty="0">
                          <a:solidFill>
                            <a:sysClr val="windowText" lastClr="000000"/>
                          </a:solidFill>
                        </a:rPr>
                        <a:t>SE=0.36</a:t>
                      </a:r>
                      <a:endParaRPr lang="zh-TW" altLang="en-US" sz="1800" dirty="0">
                        <a:solidFill>
                          <a:sysClr val="windowText" lastClr="000000"/>
                        </a:solidFill>
                      </a:endParaRPr>
                    </a:p>
                  </a:txBody>
                  <a:tcPr/>
                </a:tc>
                <a:tc rowSpan="2">
                  <a:txBody>
                    <a:bodyPr/>
                    <a:lstStyle/>
                    <a:p>
                      <a:pPr algn="ctr">
                        <a:lnSpc>
                          <a:spcPct val="150000"/>
                        </a:lnSpc>
                      </a:pPr>
                      <a:r>
                        <a:rPr lang="zh-TW" altLang="en-US" sz="1800" dirty="0">
                          <a:solidFill>
                            <a:sysClr val="windowText" lastClr="000000"/>
                          </a:solidFill>
                        </a:rPr>
                        <a:t>無</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308310"/>
                  </a:ext>
                </a:extLst>
              </a:tr>
              <a:tr h="370840">
                <a:tc vMerge="1">
                  <a:txBody>
                    <a:bodyPr/>
                    <a:lstStyle/>
                    <a:p>
                      <a:pPr algn="l">
                        <a:lnSpc>
                          <a:spcPct val="150000"/>
                        </a:lnSpc>
                      </a:pPr>
                      <a:endParaRPr lang="zh-TW" altLang="en-US" sz="2000" b="1" dirty="0">
                        <a:solidFill>
                          <a:sysClr val="windowText" lastClr="000000"/>
                        </a:solidFill>
                      </a:endParaRPr>
                    </a:p>
                  </a:txBody>
                  <a:tcPr/>
                </a:tc>
                <a:tc gridSpan="2">
                  <a:txBody>
                    <a:bodyPr/>
                    <a:lstStyle/>
                    <a:p>
                      <a:pPr algn="ctr">
                        <a:lnSpc>
                          <a:spcPct val="150000"/>
                        </a:lnSpc>
                      </a:pPr>
                      <a:r>
                        <a:rPr lang="en-US" altLang="zh-TW" sz="1800" dirty="0">
                          <a:solidFill>
                            <a:sysClr val="windowText" lastClr="000000"/>
                          </a:solidFill>
                        </a:rPr>
                        <a:t>t (42) = 0.08</a:t>
                      </a:r>
                      <a:r>
                        <a:rPr lang="zh-TW" altLang="en-US" sz="1800" dirty="0">
                          <a:solidFill>
                            <a:sysClr val="windowText" lastClr="000000"/>
                          </a:solidFill>
                        </a:rPr>
                        <a:t>；</a:t>
                      </a:r>
                      <a:r>
                        <a:rPr lang="en-US" altLang="zh-TW" sz="1800" dirty="0">
                          <a:solidFill>
                            <a:sysClr val="windowText" lastClr="000000"/>
                          </a:solidFill>
                        </a:rPr>
                        <a:t>p = .94</a:t>
                      </a:r>
                      <a:r>
                        <a:rPr lang="zh-TW" altLang="en-US" sz="1800" dirty="0">
                          <a:solidFill>
                            <a:sysClr val="windowText" lastClr="000000"/>
                          </a:solidFill>
                        </a:rPr>
                        <a:t>；</a:t>
                      </a:r>
                      <a:r>
                        <a:rPr lang="en-US" altLang="zh-TW" sz="1800" dirty="0">
                          <a:solidFill>
                            <a:sysClr val="windowText" lastClr="000000"/>
                          </a:solidFill>
                        </a:rPr>
                        <a:t>d = 0.01</a:t>
                      </a:r>
                      <a:endParaRPr lang="zh-TW" altLang="en-US" sz="1800"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endParaRPr lang="zh-TW" altLang="en-US"/>
                    </a:p>
                  </a:txBody>
                  <a:tcPr/>
                </a:tc>
                <a:tc vMerge="1">
                  <a:txBody>
                    <a:bodyPr/>
                    <a:lstStyle/>
                    <a:p>
                      <a:pPr algn="ctr">
                        <a:lnSpc>
                          <a:spcPct val="150000"/>
                        </a:lnSpc>
                      </a:pPr>
                      <a:endParaRPr lang="zh-TW" altLang="en-US" sz="2000" dirty="0">
                        <a:solidFill>
                          <a:sysClr val="windowText" lastClr="000000"/>
                        </a:solidFill>
                      </a:endParaRPr>
                    </a:p>
                  </a:txBody>
                  <a:tcPr/>
                </a:tc>
                <a:extLst>
                  <a:ext uri="{0D108BD9-81ED-4DB2-BD59-A6C34878D82A}">
                    <a16:rowId xmlns:a16="http://schemas.microsoft.com/office/drawing/2014/main" val="2055665737"/>
                  </a:ext>
                </a:extLst>
              </a:tr>
              <a:tr h="370840">
                <a:tc rowSpan="2">
                  <a:txBody>
                    <a:bodyPr/>
                    <a:lstStyle/>
                    <a:p>
                      <a:pPr algn="l">
                        <a:lnSpc>
                          <a:spcPct val="150000"/>
                        </a:lnSpc>
                      </a:pPr>
                      <a:r>
                        <a:rPr lang="en-US" altLang="zh-TW" sz="1800" b="1" dirty="0">
                          <a:solidFill>
                            <a:sysClr val="windowText" lastClr="000000"/>
                          </a:solidFill>
                        </a:rPr>
                        <a:t>H2</a:t>
                      </a:r>
                      <a:r>
                        <a:rPr lang="zh-TW" altLang="en-US" sz="1800" b="1" dirty="0">
                          <a:solidFill>
                            <a:sysClr val="windowText" lastClr="000000"/>
                          </a:solidFill>
                        </a:rPr>
                        <a:t> 接受度</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sz="1800" dirty="0">
                          <a:solidFill>
                            <a:sysClr val="windowText" lastClr="000000"/>
                          </a:solidFill>
                        </a:rPr>
                        <a:t>M=2.26</a:t>
                      </a:r>
                      <a:r>
                        <a:rPr lang="zh-TW" altLang="en-US" sz="1800" dirty="0">
                          <a:solidFill>
                            <a:sysClr val="windowText" lastClr="000000"/>
                          </a:solidFill>
                        </a:rPr>
                        <a:t>；</a:t>
                      </a:r>
                      <a:r>
                        <a:rPr lang="en-US" altLang="zh-TW" sz="1800" dirty="0">
                          <a:solidFill>
                            <a:sysClr val="windowText" lastClr="000000"/>
                          </a:solidFill>
                        </a:rPr>
                        <a:t>SE=0.12</a:t>
                      </a:r>
                      <a:endParaRPr lang="zh-TW" altLang="en-US" sz="1800" dirty="0">
                        <a:solidFill>
                          <a:sysClr val="windowText" lastClr="000000"/>
                        </a:solidFill>
                      </a:endParaRPr>
                    </a:p>
                  </a:txBody>
                  <a:tcPr>
                    <a:lnT w="28575" cap="flat" cmpd="sng" algn="ctr">
                      <a:solidFill>
                        <a:schemeClr val="tx1"/>
                      </a:solidFill>
                      <a:prstDash val="solid"/>
                      <a:round/>
                      <a:headEnd type="none" w="med" len="med"/>
                      <a:tailEnd type="none" w="med" len="med"/>
                    </a:lnT>
                  </a:tcPr>
                </a:tc>
                <a:tc>
                  <a:txBody>
                    <a:bodyPr/>
                    <a:lstStyle/>
                    <a:p>
                      <a:pPr algn="ctr">
                        <a:lnSpc>
                          <a:spcPct val="150000"/>
                        </a:lnSpc>
                      </a:pPr>
                      <a:r>
                        <a:rPr lang="en-US" altLang="zh-TW" sz="1800" dirty="0">
                          <a:solidFill>
                            <a:sysClr val="windowText" lastClr="000000"/>
                          </a:solidFill>
                        </a:rPr>
                        <a:t>M=2.21</a:t>
                      </a:r>
                      <a:r>
                        <a:rPr lang="zh-TW" altLang="en-US" sz="1800" dirty="0">
                          <a:solidFill>
                            <a:sysClr val="windowText" lastClr="000000"/>
                          </a:solidFill>
                        </a:rPr>
                        <a:t>；</a:t>
                      </a:r>
                      <a:r>
                        <a:rPr lang="en-US" altLang="zh-TW" sz="1800" dirty="0">
                          <a:solidFill>
                            <a:sysClr val="windowText" lastClr="000000"/>
                          </a:solidFill>
                        </a:rPr>
                        <a:t>SE=0.12</a:t>
                      </a:r>
                      <a:endParaRPr lang="zh-TW" altLang="en-US" sz="1800" dirty="0">
                        <a:solidFill>
                          <a:sysClr val="windowText" lastClr="000000"/>
                        </a:solidFill>
                      </a:endParaRPr>
                    </a:p>
                  </a:txBody>
                  <a:tcPr>
                    <a:lnT w="28575" cap="flat" cmpd="sng" algn="ctr">
                      <a:solidFill>
                        <a:schemeClr val="tx1"/>
                      </a:solidFill>
                      <a:prstDash val="solid"/>
                      <a:round/>
                      <a:headEnd type="none" w="med" len="med"/>
                      <a:tailEnd type="none" w="med" len="med"/>
                    </a:lnT>
                  </a:tcPr>
                </a:tc>
                <a:tc rowSpan="2">
                  <a:txBody>
                    <a:bodyPr/>
                    <a:lstStyle/>
                    <a:p>
                      <a:pPr algn="ctr">
                        <a:lnSpc>
                          <a:spcPct val="150000"/>
                        </a:lnSpc>
                      </a:pPr>
                      <a:r>
                        <a:rPr lang="zh-TW" altLang="en-US" sz="1800" dirty="0">
                          <a:solidFill>
                            <a:sysClr val="windowText" lastClr="000000"/>
                          </a:solidFill>
                        </a:rPr>
                        <a:t>無</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792446"/>
                  </a:ext>
                </a:extLst>
              </a:tr>
              <a:tr h="370840">
                <a:tc vMerge="1">
                  <a:txBody>
                    <a:bodyPr/>
                    <a:lstStyle/>
                    <a:p>
                      <a:pPr algn="l">
                        <a:lnSpc>
                          <a:spcPct val="150000"/>
                        </a:lnSpc>
                      </a:pPr>
                      <a:endParaRPr lang="zh-TW" altLang="en-US" sz="2000" b="1" dirty="0">
                        <a:solidFill>
                          <a:sysClr val="windowText" lastClr="000000"/>
                        </a:solidFill>
                      </a:endParaRPr>
                    </a:p>
                  </a:txBody>
                  <a:tcPr/>
                </a:tc>
                <a:tc gridSpan="2">
                  <a:txBody>
                    <a:bodyPr/>
                    <a:lstStyle/>
                    <a:p>
                      <a:pPr algn="ctr">
                        <a:lnSpc>
                          <a:spcPct val="150000"/>
                        </a:lnSpc>
                      </a:pPr>
                      <a:r>
                        <a:rPr lang="fr-FR" altLang="zh-TW" sz="1800" dirty="0">
                          <a:solidFill>
                            <a:sysClr val="windowText" lastClr="000000"/>
                          </a:solidFill>
                        </a:rPr>
                        <a:t> t(42) = 0.13,</a:t>
                      </a:r>
                      <a:r>
                        <a:rPr lang="zh-TW" altLang="en-US" sz="1800" dirty="0">
                          <a:solidFill>
                            <a:sysClr val="windowText" lastClr="000000"/>
                          </a:solidFill>
                        </a:rPr>
                        <a:t>；</a:t>
                      </a:r>
                      <a:r>
                        <a:rPr lang="fr-FR" altLang="zh-TW" sz="1800" dirty="0">
                          <a:solidFill>
                            <a:sysClr val="windowText" lastClr="000000"/>
                          </a:solidFill>
                        </a:rPr>
                        <a:t>p = .94</a:t>
                      </a:r>
                      <a:r>
                        <a:rPr lang="zh-TW" altLang="en-US" sz="1800" dirty="0">
                          <a:solidFill>
                            <a:sysClr val="windowText" lastClr="000000"/>
                          </a:solidFill>
                        </a:rPr>
                        <a:t>；</a:t>
                      </a:r>
                      <a:r>
                        <a:rPr lang="fr-FR" altLang="zh-TW" sz="1800" dirty="0">
                          <a:solidFill>
                            <a:sysClr val="windowText" lastClr="000000"/>
                          </a:solidFill>
                        </a:rPr>
                        <a:t>d = 0.02</a:t>
                      </a:r>
                      <a:endParaRPr lang="zh-TW" altLang="en-US" sz="1800"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endParaRPr lang="zh-TW" altLang="en-US"/>
                    </a:p>
                  </a:txBody>
                  <a:tcPr/>
                </a:tc>
                <a:tc vMerge="1">
                  <a:txBody>
                    <a:bodyPr/>
                    <a:lstStyle/>
                    <a:p>
                      <a:pPr algn="ctr">
                        <a:lnSpc>
                          <a:spcPct val="150000"/>
                        </a:lnSpc>
                      </a:pPr>
                      <a:endParaRPr lang="zh-TW" altLang="en-US" sz="2000" dirty="0">
                        <a:solidFill>
                          <a:sysClr val="windowText" lastClr="000000"/>
                        </a:solidFill>
                      </a:endParaRPr>
                    </a:p>
                  </a:txBody>
                  <a:tcPr/>
                </a:tc>
                <a:extLst>
                  <a:ext uri="{0D108BD9-81ED-4DB2-BD59-A6C34878D82A}">
                    <a16:rowId xmlns:a16="http://schemas.microsoft.com/office/drawing/2014/main" val="1548110931"/>
                  </a:ext>
                </a:extLst>
              </a:tr>
              <a:tr h="370840">
                <a:tc rowSpan="2">
                  <a:txBody>
                    <a:bodyPr/>
                    <a:lstStyle/>
                    <a:p>
                      <a:pPr algn="l">
                        <a:lnSpc>
                          <a:spcPct val="150000"/>
                        </a:lnSpc>
                      </a:pPr>
                      <a:r>
                        <a:rPr lang="en-US" altLang="zh-TW" sz="1800" b="1" dirty="0">
                          <a:solidFill>
                            <a:sysClr val="windowText" lastClr="000000"/>
                          </a:solidFill>
                        </a:rPr>
                        <a:t>H2 </a:t>
                      </a:r>
                      <a:r>
                        <a:rPr lang="zh-TW" altLang="en-US" sz="1800" b="1" dirty="0">
                          <a:solidFill>
                            <a:sysClr val="windowText" lastClr="000000"/>
                          </a:solidFill>
                        </a:rPr>
                        <a:t>滿意度</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sz="1800" dirty="0">
                          <a:solidFill>
                            <a:sysClr val="windowText" lastClr="000000"/>
                          </a:solidFill>
                        </a:rPr>
                        <a:t>M=2.21</a:t>
                      </a:r>
                      <a:r>
                        <a:rPr lang="zh-TW" altLang="en-US" sz="1800" dirty="0">
                          <a:solidFill>
                            <a:sysClr val="windowText" lastClr="000000"/>
                          </a:solidFill>
                        </a:rPr>
                        <a:t>；</a:t>
                      </a:r>
                      <a:r>
                        <a:rPr lang="en-US" altLang="zh-TW" sz="1800" dirty="0">
                          <a:solidFill>
                            <a:sysClr val="windowText" lastClr="000000"/>
                          </a:solidFill>
                        </a:rPr>
                        <a:t>SE=0.12</a:t>
                      </a:r>
                      <a:endParaRPr lang="zh-TW" altLang="en-US" sz="1800" dirty="0">
                        <a:solidFill>
                          <a:sysClr val="windowText" lastClr="000000"/>
                        </a:solidFill>
                      </a:endParaRPr>
                    </a:p>
                  </a:txBody>
                  <a:tcP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ct val="150000"/>
                        </a:lnSpc>
                      </a:pPr>
                      <a:r>
                        <a:rPr lang="en-US" altLang="zh-TW" sz="1800" dirty="0">
                          <a:solidFill>
                            <a:sysClr val="windowText" lastClr="000000"/>
                          </a:solidFill>
                        </a:rPr>
                        <a:t>M=2.10</a:t>
                      </a:r>
                      <a:r>
                        <a:rPr lang="zh-TW" altLang="en-US" sz="1800" dirty="0">
                          <a:solidFill>
                            <a:sysClr val="windowText" lastClr="000000"/>
                          </a:solidFill>
                        </a:rPr>
                        <a:t>；</a:t>
                      </a:r>
                      <a:r>
                        <a:rPr lang="en-US" altLang="zh-TW" sz="1800" dirty="0">
                          <a:solidFill>
                            <a:sysClr val="windowText" lastClr="000000"/>
                          </a:solidFill>
                        </a:rPr>
                        <a:t>SE=0.12</a:t>
                      </a:r>
                      <a:endParaRPr lang="zh-TW" altLang="en-US" sz="18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rowSpan="2">
                  <a:txBody>
                    <a:bodyPr/>
                    <a:lstStyle/>
                    <a:p>
                      <a:pPr algn="ctr">
                        <a:lnSpc>
                          <a:spcPct val="150000"/>
                        </a:lnSpc>
                      </a:pPr>
                      <a:r>
                        <a:rPr lang="zh-TW" altLang="en-US" sz="1800" dirty="0">
                          <a:solidFill>
                            <a:sysClr val="windowText" lastClr="000000"/>
                          </a:solidFill>
                        </a:rPr>
                        <a:t>無</a:t>
                      </a: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860040"/>
                  </a:ext>
                </a:extLst>
              </a:tr>
              <a:tr h="370840">
                <a:tc vMerge="1">
                  <a:txBody>
                    <a:bodyPr/>
                    <a:lstStyle/>
                    <a:p>
                      <a:pPr algn="l">
                        <a:lnSpc>
                          <a:spcPct val="150000"/>
                        </a:lnSpc>
                      </a:pPr>
                      <a:endParaRPr lang="zh-TW" altLang="en-US" sz="2000" b="1" dirty="0">
                        <a:solidFill>
                          <a:sysClr val="windowText" lastClr="000000"/>
                        </a:solidFill>
                      </a:endParaRPr>
                    </a:p>
                  </a:txBody>
                  <a:tcPr anchor="ctr"/>
                </a:tc>
                <a:tc gridSpan="2">
                  <a:txBody>
                    <a:bodyPr/>
                    <a:lstStyle/>
                    <a:p>
                      <a:pPr algn="ctr">
                        <a:lnSpc>
                          <a:spcPct val="150000"/>
                        </a:lnSpc>
                      </a:pPr>
                      <a:r>
                        <a:rPr lang="fr-FR" altLang="zh-TW" sz="1800" dirty="0">
                          <a:solidFill>
                            <a:sysClr val="windowText" lastClr="000000"/>
                          </a:solidFill>
                        </a:rPr>
                        <a:t>t(42) = 1.16</a:t>
                      </a:r>
                      <a:r>
                        <a:rPr lang="zh-TW" altLang="en-US" sz="1800" dirty="0">
                          <a:solidFill>
                            <a:sysClr val="windowText" lastClr="000000"/>
                          </a:solidFill>
                        </a:rPr>
                        <a:t>；</a:t>
                      </a:r>
                      <a:r>
                        <a:rPr lang="fr-FR" altLang="zh-TW" sz="1800" dirty="0">
                          <a:solidFill>
                            <a:sysClr val="windowText" lastClr="000000"/>
                          </a:solidFill>
                        </a:rPr>
                        <a:t>p = .56</a:t>
                      </a:r>
                      <a:r>
                        <a:rPr lang="zh-TW" altLang="en-US" sz="1800" dirty="0">
                          <a:solidFill>
                            <a:sysClr val="windowText" lastClr="000000"/>
                          </a:solidFill>
                        </a:rPr>
                        <a:t>；</a:t>
                      </a:r>
                      <a:r>
                        <a:rPr lang="fr-FR" altLang="zh-TW" sz="1800" dirty="0">
                          <a:solidFill>
                            <a:sysClr val="windowText" lastClr="000000"/>
                          </a:solidFill>
                        </a:rPr>
                        <a:t>d = 0.17</a:t>
                      </a:r>
                      <a:endParaRPr lang="zh-TW" altLang="en-US" sz="1800"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endParaRPr lang="zh-TW" altLang="en-US"/>
                    </a:p>
                  </a:txBody>
                  <a:tcPr/>
                </a:tc>
                <a:tc vMerge="1">
                  <a:txBody>
                    <a:bodyPr/>
                    <a:lstStyle/>
                    <a:p>
                      <a:pPr algn="ctr">
                        <a:lnSpc>
                          <a:spcPct val="150000"/>
                        </a:lnSpc>
                      </a:pPr>
                      <a:endParaRPr lang="zh-TW" altLang="en-US" sz="2000" dirty="0">
                        <a:solidFill>
                          <a:sysClr val="windowText" lastClr="000000"/>
                        </a:solidFill>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82149"/>
                  </a:ext>
                </a:extLst>
              </a:tr>
              <a:tr h="370840">
                <a:tc rowSpan="2">
                  <a:txBody>
                    <a:bodyPr/>
                    <a:lstStyle/>
                    <a:p>
                      <a:pPr algn="l">
                        <a:lnSpc>
                          <a:spcPct val="150000"/>
                        </a:lnSpc>
                      </a:pPr>
                      <a:r>
                        <a:rPr lang="en-US" altLang="zh-TW" sz="1800" b="1" dirty="0">
                          <a:solidFill>
                            <a:sysClr val="windowText" lastClr="000000"/>
                          </a:solidFill>
                        </a:rPr>
                        <a:t>H3</a:t>
                      </a:r>
                      <a:r>
                        <a:rPr lang="zh-TW" altLang="en-US" sz="1800" b="1" dirty="0">
                          <a:solidFill>
                            <a:sysClr val="windowText" lastClr="000000"/>
                          </a:solidFill>
                        </a:rPr>
                        <a:t> 情境意識</a:t>
                      </a:r>
                    </a:p>
                  </a:txBody>
                  <a:tcPr anchor="ctr">
                    <a:lnT w="28575" cap="flat" cmpd="sng" algn="ctr">
                      <a:solidFill>
                        <a:schemeClr val="tx1"/>
                      </a:solidFill>
                      <a:prstDash val="solid"/>
                      <a:round/>
                      <a:headEnd type="none" w="med" len="med"/>
                      <a:tailEnd type="none" w="med" len="med"/>
                    </a:lnT>
                    <a:solidFill>
                      <a:srgbClr val="FFDDDD"/>
                    </a:solidFill>
                  </a:tcPr>
                </a:tc>
                <a:tc>
                  <a:txBody>
                    <a:bodyPr/>
                    <a:lstStyle/>
                    <a:p>
                      <a:pPr algn="ctr">
                        <a:lnSpc>
                          <a:spcPct val="150000"/>
                        </a:lnSpc>
                      </a:pPr>
                      <a:r>
                        <a:rPr lang="en-US" altLang="zh-TW" sz="1800" dirty="0">
                          <a:solidFill>
                            <a:srgbClr val="FF0000"/>
                          </a:solidFill>
                        </a:rPr>
                        <a:t>M=25.19</a:t>
                      </a:r>
                      <a:r>
                        <a:rPr lang="zh-TW" altLang="en-US" sz="1800" dirty="0">
                          <a:solidFill>
                            <a:sysClr val="windowText" lastClr="000000"/>
                          </a:solidFill>
                        </a:rPr>
                        <a:t>；</a:t>
                      </a:r>
                      <a:r>
                        <a:rPr lang="en-US" altLang="zh-TW" sz="1800" dirty="0">
                          <a:solidFill>
                            <a:sysClr val="windowText" lastClr="000000"/>
                          </a:solidFill>
                        </a:rPr>
                        <a:t>SE=0.85</a:t>
                      </a:r>
                      <a:endParaRPr lang="zh-TW" altLang="en-US" sz="1800" dirty="0">
                        <a:solidFill>
                          <a:sysClr val="windowText" lastClr="000000"/>
                        </a:solidFill>
                      </a:endParaRPr>
                    </a:p>
                  </a:txBody>
                  <a:tcPr>
                    <a:lnT w="28575" cap="flat" cmpd="sng" algn="ctr">
                      <a:solidFill>
                        <a:schemeClr val="tx1"/>
                      </a:solidFill>
                      <a:prstDash val="solid"/>
                      <a:round/>
                      <a:headEnd type="none" w="med" len="med"/>
                      <a:tailEnd type="none" w="med" len="med"/>
                    </a:lnT>
                    <a:solidFill>
                      <a:srgbClr val="FFDDDD"/>
                    </a:solidFill>
                  </a:tcPr>
                </a:tc>
                <a:tc>
                  <a:txBody>
                    <a:bodyPr/>
                    <a:lstStyle/>
                    <a:p>
                      <a:pPr algn="ctr">
                        <a:lnSpc>
                          <a:spcPct val="150000"/>
                        </a:lnSpc>
                      </a:pPr>
                      <a:r>
                        <a:rPr lang="en-US" altLang="zh-TW" sz="1800" dirty="0">
                          <a:solidFill>
                            <a:srgbClr val="FF0000"/>
                          </a:solidFill>
                        </a:rPr>
                        <a:t>M=27.58</a:t>
                      </a:r>
                      <a:r>
                        <a:rPr lang="zh-TW" altLang="en-US" sz="1800" dirty="0">
                          <a:solidFill>
                            <a:sysClr val="windowText" lastClr="000000"/>
                          </a:solidFill>
                        </a:rPr>
                        <a:t>；</a:t>
                      </a:r>
                      <a:r>
                        <a:rPr lang="en-US" altLang="zh-TW" sz="1800" dirty="0">
                          <a:solidFill>
                            <a:sysClr val="windowText" lastClr="000000"/>
                          </a:solidFill>
                        </a:rPr>
                        <a:t>SE=0.92</a:t>
                      </a:r>
                      <a:endParaRPr lang="zh-TW" altLang="en-US" sz="1800" dirty="0">
                        <a:solidFill>
                          <a:sysClr val="windowText" lastClr="000000"/>
                        </a:solidFill>
                      </a:endParaRPr>
                    </a:p>
                  </a:txBody>
                  <a:tcPr>
                    <a:lnT w="28575" cap="flat" cmpd="sng" algn="ctr">
                      <a:solidFill>
                        <a:schemeClr val="tx1"/>
                      </a:solidFill>
                      <a:prstDash val="solid"/>
                      <a:round/>
                      <a:headEnd type="none" w="med" len="med"/>
                      <a:tailEnd type="none" w="med" len="med"/>
                    </a:lnT>
                    <a:solidFill>
                      <a:srgbClr val="FFDDDD"/>
                    </a:solidFill>
                  </a:tcPr>
                </a:tc>
                <a:tc rowSpan="2">
                  <a:txBody>
                    <a:bodyPr/>
                    <a:lstStyle/>
                    <a:p>
                      <a:pPr algn="ctr">
                        <a:lnSpc>
                          <a:spcPct val="150000"/>
                        </a:lnSpc>
                      </a:pPr>
                      <a:r>
                        <a:rPr lang="zh-TW" altLang="en-US" sz="1800" dirty="0">
                          <a:solidFill>
                            <a:sysClr val="windowText" lastClr="000000"/>
                          </a:solidFill>
                        </a:rPr>
                        <a:t>有</a:t>
                      </a:r>
                    </a:p>
                  </a:txBody>
                  <a:tcPr anchor="ctr">
                    <a:lnT w="28575" cap="flat" cmpd="sng" algn="ctr">
                      <a:solidFill>
                        <a:schemeClr val="tx1"/>
                      </a:solidFill>
                      <a:prstDash val="solid"/>
                      <a:round/>
                      <a:headEnd type="none" w="med" len="med"/>
                      <a:tailEnd type="none" w="med" len="med"/>
                    </a:lnT>
                    <a:solidFill>
                      <a:srgbClr val="FFDDDD"/>
                    </a:solidFill>
                  </a:tcPr>
                </a:tc>
                <a:extLst>
                  <a:ext uri="{0D108BD9-81ED-4DB2-BD59-A6C34878D82A}">
                    <a16:rowId xmlns:a16="http://schemas.microsoft.com/office/drawing/2014/main" val="4278518306"/>
                  </a:ext>
                </a:extLst>
              </a:tr>
              <a:tr h="370840">
                <a:tc vMerge="1">
                  <a:txBody>
                    <a:bodyPr/>
                    <a:lstStyle/>
                    <a:p>
                      <a:pPr algn="l">
                        <a:lnSpc>
                          <a:spcPct val="150000"/>
                        </a:lnSpc>
                      </a:pPr>
                      <a:endParaRPr lang="zh-TW" altLang="en-US" sz="2000" b="1" dirty="0">
                        <a:solidFill>
                          <a:sysClr val="windowText" lastClr="000000"/>
                        </a:solidFill>
                      </a:endParaRPr>
                    </a:p>
                  </a:txBody>
                  <a:tcPr/>
                </a:tc>
                <a:tc gridSpan="2">
                  <a:txBody>
                    <a:bodyPr/>
                    <a:lstStyle/>
                    <a:p>
                      <a:pPr algn="ctr">
                        <a:lnSpc>
                          <a:spcPct val="150000"/>
                        </a:lnSpc>
                      </a:pPr>
                      <a:r>
                        <a:rPr lang="en-US" altLang="zh-TW" sz="1800" dirty="0">
                          <a:solidFill>
                            <a:sysClr val="windowText" lastClr="000000"/>
                          </a:solidFill>
                        </a:rPr>
                        <a:t>t(42) = 3.05</a:t>
                      </a:r>
                      <a:r>
                        <a:rPr lang="zh-TW" altLang="en-US" sz="1800" dirty="0">
                          <a:solidFill>
                            <a:sysClr val="windowText" lastClr="000000"/>
                          </a:solidFill>
                        </a:rPr>
                        <a:t>；</a:t>
                      </a:r>
                      <a:r>
                        <a:rPr lang="en-US" altLang="zh-TW" sz="1800" dirty="0">
                          <a:solidFill>
                            <a:sysClr val="windowText" lastClr="000000"/>
                          </a:solidFill>
                        </a:rPr>
                        <a:t>p = .04</a:t>
                      </a:r>
                      <a:r>
                        <a:rPr lang="zh-TW" altLang="en-US" sz="1800" dirty="0">
                          <a:solidFill>
                            <a:sysClr val="windowText" lastClr="000000"/>
                          </a:solidFill>
                        </a:rPr>
                        <a:t>；</a:t>
                      </a:r>
                      <a:r>
                        <a:rPr lang="en-US" altLang="zh-TW" sz="1800" dirty="0">
                          <a:solidFill>
                            <a:sysClr val="windowText" lastClr="000000"/>
                          </a:solidFill>
                        </a:rPr>
                        <a:t>d = 0.47</a:t>
                      </a:r>
                      <a:endParaRPr lang="zh-TW" altLang="en-US" sz="1800" dirty="0">
                        <a:solidFill>
                          <a:sysClr val="windowText" lastClr="000000"/>
                        </a:solidFill>
                      </a:endParaRPr>
                    </a:p>
                  </a:txBody>
                  <a:tcPr>
                    <a:solidFill>
                      <a:srgbClr val="FFDDDD"/>
                    </a:solidFill>
                  </a:tcPr>
                </a:tc>
                <a:tc hMerge="1">
                  <a:txBody>
                    <a:bodyPr/>
                    <a:lstStyle/>
                    <a:p>
                      <a:endParaRPr lang="zh-TW" altLang="en-US"/>
                    </a:p>
                  </a:txBody>
                  <a:tcPr/>
                </a:tc>
                <a:tc vMerge="1">
                  <a:txBody>
                    <a:bodyPr/>
                    <a:lstStyle/>
                    <a:p>
                      <a:pPr algn="ctr">
                        <a:lnSpc>
                          <a:spcPct val="150000"/>
                        </a:lnSpc>
                      </a:pPr>
                      <a:endParaRPr lang="zh-TW" altLang="en-US" sz="2000" dirty="0">
                        <a:solidFill>
                          <a:sysClr val="windowText" lastClr="000000"/>
                        </a:solidFill>
                      </a:endParaRPr>
                    </a:p>
                  </a:txBody>
                  <a:tcPr/>
                </a:tc>
                <a:extLst>
                  <a:ext uri="{0D108BD9-81ED-4DB2-BD59-A6C34878D82A}">
                    <a16:rowId xmlns:a16="http://schemas.microsoft.com/office/drawing/2014/main" val="1517281591"/>
                  </a:ext>
                </a:extLst>
              </a:tr>
            </a:tbl>
          </a:graphicData>
        </a:graphic>
      </p:graphicFrame>
      <p:sp>
        <p:nvSpPr>
          <p:cNvPr id="3" name="文字方塊 2">
            <a:extLst>
              <a:ext uri="{FF2B5EF4-FFF2-40B4-BE49-F238E27FC236}">
                <a16:creationId xmlns:a16="http://schemas.microsoft.com/office/drawing/2014/main" id="{B95856D1-042D-650A-A5F6-9EB66D269F8C}"/>
              </a:ext>
            </a:extLst>
          </p:cNvPr>
          <p:cNvSpPr txBox="1"/>
          <p:nvPr/>
        </p:nvSpPr>
        <p:spPr>
          <a:xfrm flipH="1">
            <a:off x="1977866" y="810284"/>
            <a:ext cx="1981544" cy="581826"/>
          </a:xfrm>
          <a:prstGeom prst="rect">
            <a:avLst/>
          </a:prstGeom>
          <a:noFill/>
        </p:spPr>
        <p:txBody>
          <a:bodyPr wrap="square" rtlCol="0">
            <a:spAutoFit/>
          </a:bodyPr>
          <a:lstStyle/>
          <a:p>
            <a:pPr algn="ctr">
              <a:lnSpc>
                <a:spcPct val="150000"/>
              </a:lnSpc>
            </a:pPr>
            <a:r>
              <a:rPr lang="zh-TW" altLang="en-US" sz="2400" b="1" dirty="0"/>
              <a:t>問卷調查</a:t>
            </a:r>
          </a:p>
        </p:txBody>
      </p:sp>
      <p:pic>
        <p:nvPicPr>
          <p:cNvPr id="7" name="圖片 6">
            <a:extLst>
              <a:ext uri="{FF2B5EF4-FFF2-40B4-BE49-F238E27FC236}">
                <a16:creationId xmlns:a16="http://schemas.microsoft.com/office/drawing/2014/main" id="{7844766F-BAFB-614D-C6C8-EAF50265E7AD}"/>
              </a:ext>
            </a:extLst>
          </p:cNvPr>
          <p:cNvPicPr>
            <a:picLocks noChangeAspect="1"/>
          </p:cNvPicPr>
          <p:nvPr/>
        </p:nvPicPr>
        <p:blipFill rotWithShape="1">
          <a:blip r:embed="rId3"/>
          <a:srcRect l="2203" r="10172"/>
          <a:stretch/>
        </p:blipFill>
        <p:spPr>
          <a:xfrm>
            <a:off x="8484752" y="3515360"/>
            <a:ext cx="3432687" cy="2364491"/>
          </a:xfrm>
          <a:prstGeom prst="rect">
            <a:avLst/>
          </a:prstGeom>
        </p:spPr>
      </p:pic>
    </p:spTree>
    <p:extLst>
      <p:ext uri="{BB962C8B-B14F-4D97-AF65-F5344CB8AC3E}">
        <p14:creationId xmlns:p14="http://schemas.microsoft.com/office/powerpoint/2010/main" val="386706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graphicFrame>
        <p:nvGraphicFramePr>
          <p:cNvPr id="2" name="表格 2">
            <a:extLst>
              <a:ext uri="{FF2B5EF4-FFF2-40B4-BE49-F238E27FC236}">
                <a16:creationId xmlns:a16="http://schemas.microsoft.com/office/drawing/2014/main" id="{546EB9FF-3ECC-4317-FD3C-B63B379F022D}"/>
              </a:ext>
            </a:extLst>
          </p:cNvPr>
          <p:cNvGraphicFramePr>
            <a:graphicFrameLocks noGrp="1"/>
          </p:cNvGraphicFramePr>
          <p:nvPr>
            <p:extLst>
              <p:ext uri="{D42A27DB-BD31-4B8C-83A1-F6EECF244321}">
                <p14:modId xmlns:p14="http://schemas.microsoft.com/office/powerpoint/2010/main" val="744596024"/>
              </p:ext>
            </p:extLst>
          </p:nvPr>
        </p:nvGraphicFramePr>
        <p:xfrm>
          <a:off x="359923" y="1771081"/>
          <a:ext cx="8046141" cy="4095369"/>
        </p:xfrm>
        <a:graphic>
          <a:graphicData uri="http://schemas.openxmlformats.org/drawingml/2006/table">
            <a:tbl>
              <a:tblPr firstRow="1" bandRow="1">
                <a:tableStyleId>{5940675A-B579-460E-94D1-54222C63F5DA}</a:tableStyleId>
              </a:tblPr>
              <a:tblGrid>
                <a:gridCol w="2367235">
                  <a:extLst>
                    <a:ext uri="{9D8B030D-6E8A-4147-A177-3AD203B41FA5}">
                      <a16:colId xmlns:a16="http://schemas.microsoft.com/office/drawing/2014/main" val="119868494"/>
                    </a:ext>
                  </a:extLst>
                </a:gridCol>
                <a:gridCol w="2334127">
                  <a:extLst>
                    <a:ext uri="{9D8B030D-6E8A-4147-A177-3AD203B41FA5}">
                      <a16:colId xmlns:a16="http://schemas.microsoft.com/office/drawing/2014/main" val="872062206"/>
                    </a:ext>
                  </a:extLst>
                </a:gridCol>
                <a:gridCol w="2334127">
                  <a:extLst>
                    <a:ext uri="{9D8B030D-6E8A-4147-A177-3AD203B41FA5}">
                      <a16:colId xmlns:a16="http://schemas.microsoft.com/office/drawing/2014/main" val="1243341253"/>
                    </a:ext>
                  </a:extLst>
                </a:gridCol>
                <a:gridCol w="1010652">
                  <a:extLst>
                    <a:ext uri="{9D8B030D-6E8A-4147-A177-3AD203B41FA5}">
                      <a16:colId xmlns:a16="http://schemas.microsoft.com/office/drawing/2014/main" val="1482498723"/>
                    </a:ext>
                  </a:extLst>
                </a:gridCol>
              </a:tblGrid>
              <a:tr h="370840">
                <a:tc>
                  <a:txBody>
                    <a:bodyPr/>
                    <a:lstStyle/>
                    <a:p>
                      <a:pPr algn="ctr">
                        <a:lnSpc>
                          <a:spcPct val="150000"/>
                        </a:lnSpc>
                      </a:pPr>
                      <a:r>
                        <a:rPr lang="zh-TW" altLang="en-US" b="1" dirty="0">
                          <a:solidFill>
                            <a:sysClr val="windowText" lastClr="000000"/>
                          </a:solidFill>
                        </a:rPr>
                        <a:t>假設</a:t>
                      </a:r>
                    </a:p>
                  </a:txBody>
                  <a:tcPr>
                    <a:solidFill>
                      <a:schemeClr val="accent1">
                        <a:lumMod val="20000"/>
                        <a:lumOff val="80000"/>
                      </a:schemeClr>
                    </a:solidFill>
                  </a:tcPr>
                </a:tc>
                <a:tc>
                  <a:txBody>
                    <a:bodyPr/>
                    <a:lstStyle/>
                    <a:p>
                      <a:pPr algn="ctr">
                        <a:lnSpc>
                          <a:spcPct val="150000"/>
                        </a:lnSpc>
                      </a:pPr>
                      <a:r>
                        <a:rPr lang="zh-TW" altLang="en-US" b="1" dirty="0">
                          <a:solidFill>
                            <a:sysClr val="windowText" lastClr="000000"/>
                          </a:solidFill>
                        </a:rPr>
                        <a:t>生態界面</a:t>
                      </a:r>
                    </a:p>
                  </a:txBody>
                  <a:tcPr>
                    <a:solidFill>
                      <a:schemeClr val="accent1">
                        <a:lumMod val="20000"/>
                        <a:lumOff val="80000"/>
                      </a:schemeClr>
                    </a:solidFill>
                  </a:tcPr>
                </a:tc>
                <a:tc>
                  <a:txBody>
                    <a:bodyPr/>
                    <a:lstStyle/>
                    <a:p>
                      <a:pPr algn="ctr">
                        <a:lnSpc>
                          <a:spcPct val="150000"/>
                        </a:lnSpc>
                      </a:pPr>
                      <a:r>
                        <a:rPr lang="zh-TW" altLang="en-US" b="1" dirty="0">
                          <a:solidFill>
                            <a:sysClr val="windowText" lastClr="000000"/>
                          </a:solidFill>
                        </a:rPr>
                        <a:t>傳統介面</a:t>
                      </a:r>
                    </a:p>
                  </a:txBody>
                  <a:tcPr>
                    <a:solidFill>
                      <a:schemeClr val="accent1">
                        <a:lumMod val="20000"/>
                        <a:lumOff val="80000"/>
                      </a:schemeClr>
                    </a:solidFill>
                  </a:tcPr>
                </a:tc>
                <a:tc>
                  <a:txBody>
                    <a:bodyPr/>
                    <a:lstStyle/>
                    <a:p>
                      <a:pPr algn="ctr">
                        <a:lnSpc>
                          <a:spcPct val="150000"/>
                        </a:lnSpc>
                      </a:pPr>
                      <a:r>
                        <a:rPr lang="zh-TW" altLang="en-US" b="1" dirty="0">
                          <a:solidFill>
                            <a:sysClr val="windowText" lastClr="000000"/>
                          </a:solidFill>
                        </a:rPr>
                        <a:t>顯著性</a:t>
                      </a:r>
                    </a:p>
                  </a:txBody>
                  <a:tcPr>
                    <a:solidFill>
                      <a:schemeClr val="accent1">
                        <a:lumMod val="20000"/>
                        <a:lumOff val="80000"/>
                      </a:schemeClr>
                    </a:solidFill>
                  </a:tcPr>
                </a:tc>
                <a:extLst>
                  <a:ext uri="{0D108BD9-81ED-4DB2-BD59-A6C34878D82A}">
                    <a16:rowId xmlns:a16="http://schemas.microsoft.com/office/drawing/2014/main" val="4293967279"/>
                  </a:ext>
                </a:extLst>
              </a:tr>
              <a:tr h="370840">
                <a:tc rowSpan="2">
                  <a:txBody>
                    <a:bodyPr/>
                    <a:lstStyle/>
                    <a:p>
                      <a:pPr>
                        <a:lnSpc>
                          <a:spcPct val="150000"/>
                        </a:lnSpc>
                      </a:pPr>
                      <a:r>
                        <a:rPr lang="en-US" altLang="zh-TW" b="1" dirty="0">
                          <a:solidFill>
                            <a:sysClr val="windowText" lastClr="000000"/>
                          </a:solidFill>
                        </a:rPr>
                        <a:t>H4 </a:t>
                      </a:r>
                      <a:r>
                        <a:rPr lang="zh-TW" altLang="en-US" b="1" dirty="0">
                          <a:solidFill>
                            <a:sysClr val="windowText" lastClr="000000"/>
                          </a:solidFill>
                        </a:rPr>
                        <a:t>煞車的操作</a:t>
                      </a:r>
                    </a:p>
                  </a:txBody>
                  <a:tcPr anchor="ctr">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dirty="0">
                          <a:solidFill>
                            <a:sysClr val="windowText" lastClr="000000"/>
                          </a:solidFill>
                        </a:rPr>
                        <a:t>M=6.93</a:t>
                      </a:r>
                      <a:r>
                        <a:rPr lang="zh-TW" altLang="en-US" dirty="0">
                          <a:solidFill>
                            <a:sysClr val="windowText" lastClr="000000"/>
                          </a:solidFill>
                        </a:rPr>
                        <a:t>；</a:t>
                      </a:r>
                      <a:r>
                        <a:rPr lang="en-US" altLang="zh-TW" dirty="0">
                          <a:solidFill>
                            <a:sysClr val="windowText" lastClr="000000"/>
                          </a:solidFill>
                        </a:rPr>
                        <a:t>SE=0.60</a:t>
                      </a:r>
                      <a:endParaRPr lang="zh-TW" altLang="en-US" dirty="0">
                        <a:solidFill>
                          <a:sysClr val="windowText" lastClr="000000"/>
                        </a:solidFill>
                      </a:endParaRPr>
                    </a:p>
                  </a:txBody>
                  <a:tcPr/>
                </a:tc>
                <a:tc>
                  <a:txBody>
                    <a:bodyPr/>
                    <a:lstStyle/>
                    <a:p>
                      <a:pPr algn="ctr">
                        <a:lnSpc>
                          <a:spcPct val="150000"/>
                        </a:lnSpc>
                      </a:pPr>
                      <a:r>
                        <a:rPr lang="en-US" altLang="zh-TW" dirty="0">
                          <a:solidFill>
                            <a:sysClr val="windowText" lastClr="000000"/>
                          </a:solidFill>
                        </a:rPr>
                        <a:t>M=6.51</a:t>
                      </a:r>
                      <a:r>
                        <a:rPr lang="zh-TW" altLang="en-US" dirty="0">
                          <a:solidFill>
                            <a:sysClr val="windowText" lastClr="000000"/>
                          </a:solidFill>
                        </a:rPr>
                        <a:t>；</a:t>
                      </a:r>
                      <a:r>
                        <a:rPr lang="en-US" altLang="zh-TW" dirty="0">
                          <a:solidFill>
                            <a:sysClr val="windowText" lastClr="000000"/>
                          </a:solidFill>
                        </a:rPr>
                        <a:t>SE=0.62</a:t>
                      </a:r>
                      <a:endParaRPr lang="zh-TW" altLang="en-US" dirty="0">
                        <a:solidFill>
                          <a:sysClr val="windowText" lastClr="000000"/>
                        </a:solidFill>
                      </a:endParaRPr>
                    </a:p>
                  </a:txBody>
                  <a:tcPr/>
                </a:tc>
                <a:tc rowSpan="2">
                  <a:txBody>
                    <a:bodyPr/>
                    <a:lstStyle/>
                    <a:p>
                      <a:pPr algn="ctr">
                        <a:lnSpc>
                          <a:spcPct val="150000"/>
                        </a:lnSpc>
                      </a:pPr>
                      <a:r>
                        <a:rPr lang="zh-TW" altLang="en-US" dirty="0">
                          <a:solidFill>
                            <a:sysClr val="windowText" lastClr="000000"/>
                          </a:solidFill>
                        </a:rPr>
                        <a:t>無</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308310"/>
                  </a:ext>
                </a:extLst>
              </a:tr>
              <a:tr h="370840">
                <a:tc vMerge="1">
                  <a:txBody>
                    <a:bodyPr/>
                    <a:lstStyle/>
                    <a:p>
                      <a:pPr>
                        <a:lnSpc>
                          <a:spcPct val="150000"/>
                        </a:lnSpc>
                      </a:pPr>
                      <a:endParaRPr lang="zh-TW" altLang="en-US" b="1" dirty="0">
                        <a:solidFill>
                          <a:sysClr val="windowText" lastClr="000000"/>
                        </a:solidFill>
                      </a:endParaRPr>
                    </a:p>
                  </a:txBody>
                  <a:tcPr/>
                </a:tc>
                <a:tc gridSpan="2">
                  <a:txBody>
                    <a:bodyPr/>
                    <a:lstStyle/>
                    <a:p>
                      <a:pPr algn="ctr">
                        <a:lnSpc>
                          <a:spcPct val="150000"/>
                        </a:lnSpc>
                      </a:pPr>
                      <a:r>
                        <a:rPr lang="en-US" altLang="zh-TW" dirty="0">
                          <a:solidFill>
                            <a:sysClr val="windowText" lastClr="000000"/>
                          </a:solidFill>
                        </a:rPr>
                        <a:t> t (42) = -0.67</a:t>
                      </a:r>
                      <a:r>
                        <a:rPr lang="zh-TW" altLang="en-US" dirty="0">
                          <a:solidFill>
                            <a:sysClr val="windowText" lastClr="000000"/>
                          </a:solidFill>
                        </a:rPr>
                        <a:t>；</a:t>
                      </a:r>
                      <a:r>
                        <a:rPr lang="en-US" altLang="zh-TW" dirty="0">
                          <a:solidFill>
                            <a:sysClr val="windowText" lastClr="000000"/>
                          </a:solidFill>
                        </a:rPr>
                        <a:t>p = .77</a:t>
                      </a:r>
                      <a:r>
                        <a:rPr lang="zh-TW" altLang="en-US" dirty="0">
                          <a:solidFill>
                            <a:sysClr val="windowText" lastClr="000000"/>
                          </a:solidFill>
                        </a:rPr>
                        <a:t>；</a:t>
                      </a:r>
                      <a:r>
                        <a:rPr lang="en-US" altLang="zh-TW" dirty="0">
                          <a:solidFill>
                            <a:sysClr val="windowText" lastClr="000000"/>
                          </a:solidFill>
                        </a:rPr>
                        <a:t>d = 0.10</a:t>
                      </a:r>
                      <a:endParaRPr lang="zh-TW" altLang="en-US"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pPr algn="ctr">
                        <a:lnSpc>
                          <a:spcPct val="150000"/>
                        </a:lnSpc>
                      </a:pPr>
                      <a:endParaRPr lang="zh-TW" altLang="en-US" dirty="0">
                        <a:solidFill>
                          <a:sysClr val="windowText" lastClr="000000"/>
                        </a:solidFill>
                      </a:endParaRPr>
                    </a:p>
                  </a:txBody>
                  <a:tcPr/>
                </a:tc>
                <a:tc vMerge="1">
                  <a:txBody>
                    <a:bodyPr/>
                    <a:lstStyle/>
                    <a:p>
                      <a:pPr algn="ctr">
                        <a:lnSpc>
                          <a:spcPct val="150000"/>
                        </a:lnSpc>
                      </a:pPr>
                      <a:endParaRPr lang="zh-TW" altLang="en-US" dirty="0">
                        <a:solidFill>
                          <a:sysClr val="windowText" lastClr="000000"/>
                        </a:solidFill>
                      </a:endParaRPr>
                    </a:p>
                  </a:txBody>
                  <a:tcPr/>
                </a:tc>
                <a:extLst>
                  <a:ext uri="{0D108BD9-81ED-4DB2-BD59-A6C34878D82A}">
                    <a16:rowId xmlns:a16="http://schemas.microsoft.com/office/drawing/2014/main" val="4093273824"/>
                  </a:ext>
                </a:extLst>
              </a:tr>
              <a:tr h="370840">
                <a:tc rowSpan="2">
                  <a:txBody>
                    <a:bodyPr/>
                    <a:lstStyle/>
                    <a:p>
                      <a:pPr>
                        <a:lnSpc>
                          <a:spcPct val="150000"/>
                        </a:lnSpc>
                      </a:pPr>
                      <a:r>
                        <a:rPr lang="en-US" altLang="zh-TW" b="1" dirty="0">
                          <a:solidFill>
                            <a:sysClr val="windowText" lastClr="000000"/>
                          </a:solidFill>
                        </a:rPr>
                        <a:t>H5</a:t>
                      </a:r>
                      <a:r>
                        <a:rPr lang="zh-TW" altLang="en-US" b="1" dirty="0">
                          <a:solidFill>
                            <a:sysClr val="windowText" lastClr="000000"/>
                          </a:solidFill>
                        </a:rPr>
                        <a:t> 模式意識</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dirty="0">
                          <a:solidFill>
                            <a:sysClr val="windowText" lastClr="000000"/>
                          </a:solidFill>
                        </a:rPr>
                        <a:t>M=12.95</a:t>
                      </a:r>
                      <a:r>
                        <a:rPr lang="zh-TW" altLang="en-US" dirty="0">
                          <a:solidFill>
                            <a:sysClr val="windowText" lastClr="000000"/>
                          </a:solidFill>
                        </a:rPr>
                        <a:t>；</a:t>
                      </a:r>
                      <a:r>
                        <a:rPr lang="en-US" altLang="zh-TW" dirty="0">
                          <a:solidFill>
                            <a:sysClr val="windowText" lastClr="000000"/>
                          </a:solidFill>
                        </a:rPr>
                        <a:t>SE=0.89</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a:txBody>
                    <a:bodyPr/>
                    <a:lstStyle/>
                    <a:p>
                      <a:pPr algn="ctr">
                        <a:lnSpc>
                          <a:spcPct val="150000"/>
                        </a:lnSpc>
                      </a:pPr>
                      <a:r>
                        <a:rPr lang="en-US" altLang="zh-TW" dirty="0">
                          <a:solidFill>
                            <a:sysClr val="windowText" lastClr="000000"/>
                          </a:solidFill>
                        </a:rPr>
                        <a:t>M=12.58</a:t>
                      </a:r>
                      <a:r>
                        <a:rPr lang="zh-TW" altLang="en-US" dirty="0">
                          <a:solidFill>
                            <a:sysClr val="windowText" lastClr="000000"/>
                          </a:solidFill>
                        </a:rPr>
                        <a:t>；</a:t>
                      </a:r>
                      <a:r>
                        <a:rPr lang="en-US" altLang="zh-TW" dirty="0">
                          <a:solidFill>
                            <a:sysClr val="windowText" lastClr="000000"/>
                          </a:solidFill>
                        </a:rPr>
                        <a:t>SE=0.50</a:t>
                      </a:r>
                    </a:p>
                  </a:txBody>
                  <a:tcPr>
                    <a:lnT w="28575" cap="flat" cmpd="sng" algn="ctr">
                      <a:solidFill>
                        <a:schemeClr val="tx1"/>
                      </a:solidFill>
                      <a:prstDash val="solid"/>
                      <a:round/>
                      <a:headEnd type="none" w="med" len="med"/>
                      <a:tailEnd type="none" w="med" len="med"/>
                    </a:lnT>
                  </a:tcPr>
                </a:tc>
                <a:tc rowSpan="2">
                  <a:txBody>
                    <a:bodyPr/>
                    <a:lstStyle/>
                    <a:p>
                      <a:pPr algn="ctr">
                        <a:lnSpc>
                          <a:spcPct val="150000"/>
                        </a:lnSpc>
                      </a:pPr>
                      <a:r>
                        <a:rPr lang="zh-TW" altLang="en-US" dirty="0">
                          <a:solidFill>
                            <a:sysClr val="windowText" lastClr="000000"/>
                          </a:solidFill>
                        </a:rPr>
                        <a:t>無</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792446"/>
                  </a:ext>
                </a:extLst>
              </a:tr>
              <a:tr h="370840">
                <a:tc vMerge="1">
                  <a:txBody>
                    <a:bodyPr/>
                    <a:lstStyle/>
                    <a:p>
                      <a:pPr>
                        <a:lnSpc>
                          <a:spcPct val="150000"/>
                        </a:lnSpc>
                      </a:pPr>
                      <a:endParaRPr lang="zh-TW" altLang="en-US" b="1" dirty="0">
                        <a:solidFill>
                          <a:sysClr val="windowText" lastClr="000000"/>
                        </a:solidFill>
                      </a:endParaRPr>
                    </a:p>
                  </a:txBody>
                  <a:tcPr/>
                </a:tc>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altLang="zh-TW" dirty="0">
                          <a:solidFill>
                            <a:sysClr val="windowText" lastClr="000000"/>
                          </a:solidFill>
                        </a:rPr>
                        <a:t>t(42) = 1.16</a:t>
                      </a:r>
                      <a:r>
                        <a:rPr lang="zh-TW" altLang="en-US" dirty="0">
                          <a:solidFill>
                            <a:sysClr val="windowText" lastClr="000000"/>
                          </a:solidFill>
                        </a:rPr>
                        <a:t>；</a:t>
                      </a:r>
                      <a:r>
                        <a:rPr lang="fr-FR" altLang="zh-TW" dirty="0">
                          <a:solidFill>
                            <a:sysClr val="windowText" lastClr="000000"/>
                          </a:solidFill>
                        </a:rPr>
                        <a:t>p = .56</a:t>
                      </a:r>
                      <a:r>
                        <a:rPr lang="zh-TW" altLang="en-US" dirty="0">
                          <a:solidFill>
                            <a:sysClr val="windowText" lastClr="000000"/>
                          </a:solidFill>
                        </a:rPr>
                        <a:t>；</a:t>
                      </a:r>
                      <a:r>
                        <a:rPr lang="fr-FR" altLang="zh-TW" dirty="0">
                          <a:solidFill>
                            <a:sysClr val="windowText" lastClr="000000"/>
                          </a:solidFill>
                        </a:rPr>
                        <a:t>d = 0.16</a:t>
                      </a:r>
                      <a:endParaRPr lang="zh-TW" altLang="en-US"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pPr algn="ctr">
                        <a:lnSpc>
                          <a:spcPct val="150000"/>
                        </a:lnSpc>
                      </a:pPr>
                      <a:endParaRPr lang="en-US" altLang="zh-TW" dirty="0">
                        <a:solidFill>
                          <a:sysClr val="windowText" lastClr="000000"/>
                        </a:solidFill>
                      </a:endParaRPr>
                    </a:p>
                  </a:txBody>
                  <a:tcPr/>
                </a:tc>
                <a:tc vMerge="1">
                  <a:txBody>
                    <a:bodyPr/>
                    <a:lstStyle/>
                    <a:p>
                      <a:pPr algn="ctr">
                        <a:lnSpc>
                          <a:spcPct val="150000"/>
                        </a:lnSpc>
                      </a:pPr>
                      <a:endParaRPr lang="zh-TW" altLang="en-US" dirty="0">
                        <a:solidFill>
                          <a:sysClr val="windowText" lastClr="000000"/>
                        </a:solidFill>
                      </a:endParaRPr>
                    </a:p>
                  </a:txBody>
                  <a:tcPr/>
                </a:tc>
                <a:extLst>
                  <a:ext uri="{0D108BD9-81ED-4DB2-BD59-A6C34878D82A}">
                    <a16:rowId xmlns:a16="http://schemas.microsoft.com/office/drawing/2014/main" val="804194080"/>
                  </a:ext>
                </a:extLst>
              </a:tr>
              <a:tr h="370840">
                <a:tc rowSpan="2">
                  <a:txBody>
                    <a:bodyPr/>
                    <a:lstStyle/>
                    <a:p>
                      <a:pPr>
                        <a:lnSpc>
                          <a:spcPct val="150000"/>
                        </a:lnSpc>
                      </a:pPr>
                      <a:r>
                        <a:rPr lang="en-US" altLang="zh-TW" b="1" dirty="0">
                          <a:solidFill>
                            <a:sysClr val="windowText" lastClr="000000"/>
                          </a:solidFill>
                        </a:rPr>
                        <a:t>H6</a:t>
                      </a:r>
                      <a:r>
                        <a:rPr lang="zh-TW" altLang="en-US" b="1" dirty="0">
                          <a:solidFill>
                            <a:sysClr val="windowText" lastClr="000000"/>
                          </a:solidFill>
                        </a:rPr>
                        <a:t> 可控性</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dirty="0">
                          <a:solidFill>
                            <a:sysClr val="windowText" lastClr="000000"/>
                          </a:solidFill>
                        </a:rPr>
                        <a:t>M=10.95</a:t>
                      </a:r>
                      <a:r>
                        <a:rPr lang="zh-TW" altLang="en-US" dirty="0">
                          <a:solidFill>
                            <a:sysClr val="windowText" lastClr="000000"/>
                          </a:solidFill>
                        </a:rPr>
                        <a:t>；</a:t>
                      </a:r>
                      <a:r>
                        <a:rPr lang="en-US" altLang="zh-TW" dirty="0">
                          <a:solidFill>
                            <a:sysClr val="windowText" lastClr="000000"/>
                          </a:solidFill>
                        </a:rPr>
                        <a:t>SE=0.36</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a:txBody>
                    <a:bodyPr/>
                    <a:lstStyle/>
                    <a:p>
                      <a:pPr algn="ctr">
                        <a:lnSpc>
                          <a:spcPct val="150000"/>
                        </a:lnSpc>
                      </a:pPr>
                      <a:r>
                        <a:rPr lang="en-US" altLang="zh-TW" dirty="0">
                          <a:solidFill>
                            <a:sysClr val="windowText" lastClr="000000"/>
                          </a:solidFill>
                        </a:rPr>
                        <a:t>M=10.70</a:t>
                      </a:r>
                      <a:r>
                        <a:rPr lang="zh-TW" altLang="en-US" dirty="0">
                          <a:solidFill>
                            <a:sysClr val="windowText" lastClr="000000"/>
                          </a:solidFill>
                        </a:rPr>
                        <a:t>；</a:t>
                      </a:r>
                      <a:r>
                        <a:rPr lang="en-US" altLang="zh-TW" dirty="0">
                          <a:solidFill>
                            <a:sysClr val="windowText" lastClr="000000"/>
                          </a:solidFill>
                        </a:rPr>
                        <a:t>SE=0.47</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rowSpan="2">
                  <a:txBody>
                    <a:bodyPr/>
                    <a:lstStyle/>
                    <a:p>
                      <a:pPr algn="ctr">
                        <a:lnSpc>
                          <a:spcPct val="150000"/>
                        </a:lnSpc>
                      </a:pPr>
                      <a:r>
                        <a:rPr lang="zh-TW" altLang="en-US" dirty="0">
                          <a:solidFill>
                            <a:sysClr val="windowText" lastClr="000000"/>
                          </a:solidFill>
                        </a:rPr>
                        <a:t>無</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518306"/>
                  </a:ext>
                </a:extLst>
              </a:tr>
              <a:tr h="370840">
                <a:tc vMerge="1">
                  <a:txBody>
                    <a:bodyPr/>
                    <a:lstStyle/>
                    <a:p>
                      <a:pPr>
                        <a:lnSpc>
                          <a:spcPct val="150000"/>
                        </a:lnSpc>
                      </a:pPr>
                      <a:endParaRPr lang="zh-TW" altLang="en-US" b="1" dirty="0">
                        <a:solidFill>
                          <a:sysClr val="windowText" lastClr="000000"/>
                        </a:solidFill>
                      </a:endParaRPr>
                    </a:p>
                  </a:txBody>
                  <a:tcPr/>
                </a:tc>
                <a:tc gridSpan="2">
                  <a:txBody>
                    <a:bodyPr/>
                    <a:lstStyle/>
                    <a:p>
                      <a:pPr algn="ctr">
                        <a:lnSpc>
                          <a:spcPct val="150000"/>
                        </a:lnSpc>
                      </a:pPr>
                      <a:r>
                        <a:rPr lang="fr-FR" altLang="zh-TW" dirty="0">
                          <a:solidFill>
                            <a:sysClr val="windowText" lastClr="000000"/>
                          </a:solidFill>
                        </a:rPr>
                        <a:t>t(42) = 0.48</a:t>
                      </a:r>
                      <a:r>
                        <a:rPr lang="zh-TW" altLang="en-US" dirty="0">
                          <a:solidFill>
                            <a:sysClr val="windowText" lastClr="000000"/>
                          </a:solidFill>
                        </a:rPr>
                        <a:t>；</a:t>
                      </a:r>
                      <a:r>
                        <a:rPr lang="fr-FR" altLang="zh-TW" dirty="0">
                          <a:solidFill>
                            <a:sysClr val="windowText" lastClr="000000"/>
                          </a:solidFill>
                        </a:rPr>
                        <a:t>p = .84</a:t>
                      </a:r>
                      <a:r>
                        <a:rPr lang="zh-TW" altLang="en-US" dirty="0">
                          <a:solidFill>
                            <a:sysClr val="windowText" lastClr="000000"/>
                          </a:solidFill>
                        </a:rPr>
                        <a:t>；</a:t>
                      </a:r>
                      <a:r>
                        <a:rPr lang="fr-FR" altLang="zh-TW" dirty="0">
                          <a:solidFill>
                            <a:sysClr val="windowText" lastClr="000000"/>
                          </a:solidFill>
                        </a:rPr>
                        <a:t>d = 0.07</a:t>
                      </a:r>
                      <a:endParaRPr lang="zh-TW" altLang="en-US"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pPr algn="ctr">
                        <a:lnSpc>
                          <a:spcPct val="150000"/>
                        </a:lnSpc>
                      </a:pPr>
                      <a:endParaRPr lang="zh-TW" altLang="en-US" dirty="0">
                        <a:solidFill>
                          <a:sysClr val="windowText" lastClr="000000"/>
                        </a:solidFill>
                      </a:endParaRPr>
                    </a:p>
                  </a:txBody>
                  <a:tcPr/>
                </a:tc>
                <a:tc vMerge="1">
                  <a:txBody>
                    <a:bodyPr/>
                    <a:lstStyle/>
                    <a:p>
                      <a:pPr algn="ctr">
                        <a:lnSpc>
                          <a:spcPct val="150000"/>
                        </a:lnSpc>
                      </a:pPr>
                      <a:endParaRPr lang="zh-TW" altLang="en-US" dirty="0">
                        <a:solidFill>
                          <a:sysClr val="windowText" lastClr="000000"/>
                        </a:solidFill>
                      </a:endParaRPr>
                    </a:p>
                  </a:txBody>
                  <a:tcPr/>
                </a:tc>
                <a:extLst>
                  <a:ext uri="{0D108BD9-81ED-4DB2-BD59-A6C34878D82A}">
                    <a16:rowId xmlns:a16="http://schemas.microsoft.com/office/drawing/2014/main" val="1520331893"/>
                  </a:ext>
                </a:extLst>
              </a:tr>
              <a:tr h="370840">
                <a:tc rowSpan="2">
                  <a:txBody>
                    <a:bodyPr/>
                    <a:lstStyle/>
                    <a:p>
                      <a:pPr>
                        <a:lnSpc>
                          <a:spcPct val="150000"/>
                        </a:lnSpc>
                      </a:pPr>
                      <a:r>
                        <a:rPr lang="en-US" altLang="zh-TW" b="1" dirty="0">
                          <a:solidFill>
                            <a:sysClr val="windowText" lastClr="000000"/>
                          </a:solidFill>
                        </a:rPr>
                        <a:t>H7</a:t>
                      </a:r>
                      <a:r>
                        <a:rPr lang="zh-TW" altLang="en-US" b="1" dirty="0">
                          <a:solidFill>
                            <a:sysClr val="windowText" lastClr="000000"/>
                          </a:solidFill>
                        </a:rPr>
                        <a:t> 接管反應時間</a:t>
                      </a:r>
                    </a:p>
                  </a:txBody>
                  <a:tcPr anchor="ctr">
                    <a:lnT w="28575" cap="flat" cmpd="sng" algn="ctr">
                      <a:solidFill>
                        <a:schemeClr val="tx1"/>
                      </a:solidFill>
                      <a:prstDash val="solid"/>
                      <a:round/>
                      <a:headEnd type="none" w="med" len="med"/>
                      <a:tailEnd type="none" w="med" len="med"/>
                    </a:lnT>
                  </a:tcPr>
                </a:tc>
                <a:tc>
                  <a:txBody>
                    <a:bodyPr/>
                    <a:lstStyle/>
                    <a:p>
                      <a:pPr algn="ctr">
                        <a:lnSpc>
                          <a:spcPct val="150000"/>
                        </a:lnSpc>
                      </a:pPr>
                      <a:r>
                        <a:rPr lang="en-US" altLang="zh-TW" dirty="0">
                          <a:solidFill>
                            <a:sysClr val="windowText" lastClr="000000"/>
                          </a:solidFill>
                        </a:rPr>
                        <a:t>M=2.15</a:t>
                      </a:r>
                      <a:r>
                        <a:rPr lang="zh-TW" altLang="en-US" dirty="0">
                          <a:solidFill>
                            <a:sysClr val="windowText" lastClr="000000"/>
                          </a:solidFill>
                        </a:rPr>
                        <a:t>；</a:t>
                      </a:r>
                      <a:r>
                        <a:rPr lang="en-US" altLang="zh-TW" dirty="0">
                          <a:solidFill>
                            <a:sysClr val="windowText" lastClr="000000"/>
                          </a:solidFill>
                        </a:rPr>
                        <a:t>SE=0.19</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a:txBody>
                    <a:bodyPr/>
                    <a:lstStyle/>
                    <a:p>
                      <a:pPr algn="ctr">
                        <a:lnSpc>
                          <a:spcPct val="150000"/>
                        </a:lnSpc>
                      </a:pPr>
                      <a:r>
                        <a:rPr lang="en-US" altLang="zh-TW" dirty="0">
                          <a:solidFill>
                            <a:sysClr val="windowText" lastClr="000000"/>
                          </a:solidFill>
                        </a:rPr>
                        <a:t>M=2.33</a:t>
                      </a:r>
                      <a:r>
                        <a:rPr lang="zh-TW" altLang="en-US" dirty="0">
                          <a:solidFill>
                            <a:sysClr val="windowText" lastClr="000000"/>
                          </a:solidFill>
                        </a:rPr>
                        <a:t>；</a:t>
                      </a:r>
                      <a:r>
                        <a:rPr lang="en-US" altLang="zh-TW" dirty="0">
                          <a:solidFill>
                            <a:sysClr val="windowText" lastClr="000000"/>
                          </a:solidFill>
                        </a:rPr>
                        <a:t>SE=0.13</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rowSpan="2">
                  <a:txBody>
                    <a:bodyPr/>
                    <a:lstStyle/>
                    <a:p>
                      <a:pPr algn="ctr">
                        <a:lnSpc>
                          <a:spcPct val="150000"/>
                        </a:lnSpc>
                      </a:pPr>
                      <a:r>
                        <a:rPr lang="zh-TW" altLang="en-US" dirty="0">
                          <a:solidFill>
                            <a:sysClr val="windowText" lastClr="000000"/>
                          </a:solidFill>
                        </a:rPr>
                        <a:t>無</a:t>
                      </a: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3737714"/>
                  </a:ext>
                </a:extLst>
              </a:tr>
              <a:tr h="370840">
                <a:tc vMerge="1">
                  <a:txBody>
                    <a:bodyPr/>
                    <a:lstStyle/>
                    <a:p>
                      <a:pPr>
                        <a:lnSpc>
                          <a:spcPct val="150000"/>
                        </a:lnSpc>
                      </a:pPr>
                      <a:endParaRPr lang="zh-TW" altLang="en-US" b="1" dirty="0">
                        <a:solidFill>
                          <a:sysClr val="windowText" lastClr="000000"/>
                        </a:solidFill>
                      </a:endParaRPr>
                    </a:p>
                  </a:txBody>
                  <a:tcPr/>
                </a:tc>
                <a:tc gridSpan="2">
                  <a:txBody>
                    <a:bodyPr/>
                    <a:lstStyle/>
                    <a:p>
                      <a:pPr algn="ctr">
                        <a:lnSpc>
                          <a:spcPct val="150000"/>
                        </a:lnSpc>
                      </a:pPr>
                      <a:r>
                        <a:rPr lang="en-US" altLang="zh-TW" dirty="0">
                          <a:solidFill>
                            <a:sysClr val="windowText" lastClr="000000"/>
                          </a:solidFill>
                        </a:rPr>
                        <a:t> t(42) = 0.77</a:t>
                      </a:r>
                      <a:r>
                        <a:rPr lang="zh-TW" altLang="en-US" dirty="0">
                          <a:solidFill>
                            <a:sysClr val="windowText" lastClr="000000"/>
                          </a:solidFill>
                        </a:rPr>
                        <a:t>；</a:t>
                      </a:r>
                      <a:r>
                        <a:rPr lang="en-US" altLang="zh-TW" dirty="0">
                          <a:solidFill>
                            <a:sysClr val="windowText" lastClr="000000"/>
                          </a:solidFill>
                        </a:rPr>
                        <a:t>p = .77</a:t>
                      </a:r>
                      <a:r>
                        <a:rPr lang="zh-TW" altLang="en-US" dirty="0">
                          <a:solidFill>
                            <a:sysClr val="windowText" lastClr="000000"/>
                          </a:solidFill>
                        </a:rPr>
                        <a:t>；</a:t>
                      </a:r>
                      <a:r>
                        <a:rPr lang="en-US" altLang="zh-TW" dirty="0">
                          <a:solidFill>
                            <a:sysClr val="windowText" lastClr="000000"/>
                          </a:solidFill>
                        </a:rPr>
                        <a:t>d = 0.12</a:t>
                      </a:r>
                      <a:endParaRPr lang="zh-TW" altLang="en-US" dirty="0">
                        <a:solidFill>
                          <a:sysClr val="windowText" lastClr="000000"/>
                        </a:solidFill>
                      </a:endParaRPr>
                    </a:p>
                  </a:txBody>
                  <a:tcPr/>
                </a:tc>
                <a:tc hMerge="1">
                  <a:txBody>
                    <a:bodyPr/>
                    <a:lstStyle/>
                    <a:p>
                      <a:pPr algn="ctr">
                        <a:lnSpc>
                          <a:spcPct val="150000"/>
                        </a:lnSpc>
                      </a:pPr>
                      <a:endParaRPr lang="zh-TW" altLang="en-US" dirty="0">
                        <a:solidFill>
                          <a:sysClr val="windowText" lastClr="000000"/>
                        </a:solidFill>
                      </a:endParaRPr>
                    </a:p>
                  </a:txBody>
                  <a:tcPr/>
                </a:tc>
                <a:tc vMerge="1">
                  <a:txBody>
                    <a:bodyPr/>
                    <a:lstStyle/>
                    <a:p>
                      <a:pPr algn="ctr">
                        <a:lnSpc>
                          <a:spcPct val="150000"/>
                        </a:lnSpc>
                      </a:pPr>
                      <a:endParaRPr lang="zh-TW" altLang="en-US" dirty="0">
                        <a:solidFill>
                          <a:sysClr val="windowText" lastClr="000000"/>
                        </a:solidFill>
                      </a:endParaRPr>
                    </a:p>
                  </a:txBody>
                  <a:tcPr/>
                </a:tc>
                <a:extLst>
                  <a:ext uri="{0D108BD9-81ED-4DB2-BD59-A6C34878D82A}">
                    <a16:rowId xmlns:a16="http://schemas.microsoft.com/office/drawing/2014/main" val="756469898"/>
                  </a:ext>
                </a:extLst>
              </a:tr>
            </a:tbl>
          </a:graphicData>
        </a:graphic>
      </p:graphicFrame>
    </p:spTree>
    <p:extLst>
      <p:ext uri="{BB962C8B-B14F-4D97-AF65-F5344CB8AC3E}">
        <p14:creationId xmlns:p14="http://schemas.microsoft.com/office/powerpoint/2010/main" val="232070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graphicFrame>
        <p:nvGraphicFramePr>
          <p:cNvPr id="2" name="表格 2">
            <a:extLst>
              <a:ext uri="{FF2B5EF4-FFF2-40B4-BE49-F238E27FC236}">
                <a16:creationId xmlns:a16="http://schemas.microsoft.com/office/drawing/2014/main" id="{546EB9FF-3ECC-4317-FD3C-B63B379F022D}"/>
              </a:ext>
            </a:extLst>
          </p:cNvPr>
          <p:cNvGraphicFramePr>
            <a:graphicFrameLocks noGrp="1"/>
          </p:cNvGraphicFramePr>
          <p:nvPr>
            <p:extLst>
              <p:ext uri="{D42A27DB-BD31-4B8C-83A1-F6EECF244321}">
                <p14:modId xmlns:p14="http://schemas.microsoft.com/office/powerpoint/2010/main" val="1417921155"/>
              </p:ext>
            </p:extLst>
          </p:nvPr>
        </p:nvGraphicFramePr>
        <p:xfrm>
          <a:off x="358353" y="1771081"/>
          <a:ext cx="8046141" cy="4506786"/>
        </p:xfrm>
        <a:graphic>
          <a:graphicData uri="http://schemas.openxmlformats.org/drawingml/2006/table">
            <a:tbl>
              <a:tblPr firstRow="1" bandRow="1">
                <a:tableStyleId>{5940675A-B579-460E-94D1-54222C63F5DA}</a:tableStyleId>
              </a:tblPr>
              <a:tblGrid>
                <a:gridCol w="2367235">
                  <a:extLst>
                    <a:ext uri="{9D8B030D-6E8A-4147-A177-3AD203B41FA5}">
                      <a16:colId xmlns:a16="http://schemas.microsoft.com/office/drawing/2014/main" val="119868494"/>
                    </a:ext>
                  </a:extLst>
                </a:gridCol>
                <a:gridCol w="2334127">
                  <a:extLst>
                    <a:ext uri="{9D8B030D-6E8A-4147-A177-3AD203B41FA5}">
                      <a16:colId xmlns:a16="http://schemas.microsoft.com/office/drawing/2014/main" val="872062206"/>
                    </a:ext>
                  </a:extLst>
                </a:gridCol>
                <a:gridCol w="2334127">
                  <a:extLst>
                    <a:ext uri="{9D8B030D-6E8A-4147-A177-3AD203B41FA5}">
                      <a16:colId xmlns:a16="http://schemas.microsoft.com/office/drawing/2014/main" val="1243341253"/>
                    </a:ext>
                  </a:extLst>
                </a:gridCol>
                <a:gridCol w="1010652">
                  <a:extLst>
                    <a:ext uri="{9D8B030D-6E8A-4147-A177-3AD203B41FA5}">
                      <a16:colId xmlns:a16="http://schemas.microsoft.com/office/drawing/2014/main" val="1482498723"/>
                    </a:ext>
                  </a:extLst>
                </a:gridCol>
              </a:tblGrid>
              <a:tr h="370840">
                <a:tc>
                  <a:txBody>
                    <a:bodyPr/>
                    <a:lstStyle/>
                    <a:p>
                      <a:pPr algn="ctr">
                        <a:lnSpc>
                          <a:spcPct val="150000"/>
                        </a:lnSpc>
                      </a:pPr>
                      <a:r>
                        <a:rPr lang="zh-TW" altLang="en-US" b="1" dirty="0">
                          <a:solidFill>
                            <a:sysClr val="windowText" lastClr="000000"/>
                          </a:solidFill>
                        </a:rPr>
                        <a:t>假設</a:t>
                      </a:r>
                    </a:p>
                  </a:txBody>
                  <a:tcPr>
                    <a:solidFill>
                      <a:schemeClr val="accent1">
                        <a:lumMod val="20000"/>
                        <a:lumOff val="80000"/>
                      </a:schemeClr>
                    </a:solidFill>
                  </a:tcPr>
                </a:tc>
                <a:tc>
                  <a:txBody>
                    <a:bodyPr/>
                    <a:lstStyle/>
                    <a:p>
                      <a:pPr algn="ctr">
                        <a:lnSpc>
                          <a:spcPct val="150000"/>
                        </a:lnSpc>
                      </a:pPr>
                      <a:r>
                        <a:rPr lang="zh-TW" altLang="en-US" b="1" dirty="0">
                          <a:solidFill>
                            <a:sysClr val="windowText" lastClr="000000"/>
                          </a:solidFill>
                        </a:rPr>
                        <a:t>生態界面</a:t>
                      </a:r>
                    </a:p>
                  </a:txBody>
                  <a:tcPr>
                    <a:solidFill>
                      <a:schemeClr val="accent1">
                        <a:lumMod val="20000"/>
                        <a:lumOff val="80000"/>
                      </a:schemeClr>
                    </a:solidFill>
                  </a:tcPr>
                </a:tc>
                <a:tc>
                  <a:txBody>
                    <a:bodyPr/>
                    <a:lstStyle/>
                    <a:p>
                      <a:pPr algn="ctr">
                        <a:lnSpc>
                          <a:spcPct val="150000"/>
                        </a:lnSpc>
                      </a:pPr>
                      <a:r>
                        <a:rPr lang="zh-TW" altLang="en-US" b="1" dirty="0">
                          <a:solidFill>
                            <a:sysClr val="windowText" lastClr="000000"/>
                          </a:solidFill>
                        </a:rPr>
                        <a:t>傳統介面</a:t>
                      </a:r>
                    </a:p>
                  </a:txBody>
                  <a:tcPr>
                    <a:solidFill>
                      <a:schemeClr val="accent1">
                        <a:lumMod val="20000"/>
                        <a:lumOff val="80000"/>
                      </a:schemeClr>
                    </a:solidFill>
                  </a:tcPr>
                </a:tc>
                <a:tc>
                  <a:txBody>
                    <a:bodyPr/>
                    <a:lstStyle/>
                    <a:p>
                      <a:pPr algn="ctr">
                        <a:lnSpc>
                          <a:spcPct val="150000"/>
                        </a:lnSpc>
                      </a:pPr>
                      <a:r>
                        <a:rPr lang="zh-TW" altLang="en-US" b="1" dirty="0">
                          <a:solidFill>
                            <a:sysClr val="windowText" lastClr="000000"/>
                          </a:solidFill>
                        </a:rPr>
                        <a:t>顯著性</a:t>
                      </a:r>
                    </a:p>
                  </a:txBody>
                  <a:tcPr>
                    <a:solidFill>
                      <a:schemeClr val="accent1">
                        <a:lumMod val="20000"/>
                        <a:lumOff val="80000"/>
                      </a:schemeClr>
                    </a:solidFill>
                  </a:tcPr>
                </a:tc>
                <a:extLst>
                  <a:ext uri="{0D108BD9-81ED-4DB2-BD59-A6C34878D82A}">
                    <a16:rowId xmlns:a16="http://schemas.microsoft.com/office/drawing/2014/main" val="4293967279"/>
                  </a:ext>
                </a:extLst>
              </a:tr>
              <a:tr h="370840">
                <a:tc rowSpan="2">
                  <a:txBody>
                    <a:bodyPr/>
                    <a:lstStyle/>
                    <a:p>
                      <a:pPr>
                        <a:lnSpc>
                          <a:spcPct val="150000"/>
                        </a:lnSpc>
                      </a:pPr>
                      <a:r>
                        <a:rPr lang="en-US" altLang="zh-TW" b="1" dirty="0">
                          <a:solidFill>
                            <a:sysClr val="windowText" lastClr="000000"/>
                          </a:solidFill>
                        </a:rPr>
                        <a:t>H8</a:t>
                      </a:r>
                      <a:r>
                        <a:rPr lang="zh-TW" altLang="en-US" b="1" dirty="0">
                          <a:solidFill>
                            <a:sysClr val="windowText" lastClr="000000"/>
                          </a:solidFill>
                        </a:rPr>
                        <a:t> 接管後最大減速</a:t>
                      </a:r>
                    </a:p>
                  </a:txBody>
                  <a:tcPr anchor="ctr">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dirty="0">
                          <a:solidFill>
                            <a:sysClr val="windowText" lastClr="000000"/>
                          </a:solidFill>
                        </a:rPr>
                        <a:t>M=1.28</a:t>
                      </a:r>
                      <a:r>
                        <a:rPr lang="zh-TW" altLang="en-US" dirty="0">
                          <a:solidFill>
                            <a:sysClr val="windowText" lastClr="000000"/>
                          </a:solidFill>
                        </a:rPr>
                        <a:t>；</a:t>
                      </a:r>
                      <a:r>
                        <a:rPr lang="en-US" altLang="zh-TW" dirty="0">
                          <a:solidFill>
                            <a:sysClr val="windowText" lastClr="000000"/>
                          </a:solidFill>
                        </a:rPr>
                        <a:t>SE=0.04</a:t>
                      </a:r>
                      <a:endParaRPr lang="zh-TW" altLang="en-US" dirty="0">
                        <a:solidFill>
                          <a:sysClr val="windowText" lastClr="000000"/>
                        </a:solidFill>
                      </a:endParaRPr>
                    </a:p>
                  </a:txBody>
                  <a:tcPr/>
                </a:tc>
                <a:tc>
                  <a:txBody>
                    <a:bodyPr/>
                    <a:lstStyle/>
                    <a:p>
                      <a:pPr algn="ctr">
                        <a:lnSpc>
                          <a:spcPct val="150000"/>
                        </a:lnSpc>
                      </a:pPr>
                      <a:r>
                        <a:rPr lang="en-US" altLang="zh-TW" dirty="0">
                          <a:solidFill>
                            <a:sysClr val="windowText" lastClr="000000"/>
                          </a:solidFill>
                        </a:rPr>
                        <a:t>M=1.19</a:t>
                      </a:r>
                      <a:r>
                        <a:rPr lang="zh-TW" altLang="en-US" dirty="0">
                          <a:solidFill>
                            <a:sysClr val="windowText" lastClr="000000"/>
                          </a:solidFill>
                        </a:rPr>
                        <a:t>；</a:t>
                      </a:r>
                      <a:r>
                        <a:rPr lang="en-US" altLang="zh-TW" dirty="0">
                          <a:solidFill>
                            <a:sysClr val="windowText" lastClr="000000"/>
                          </a:solidFill>
                        </a:rPr>
                        <a:t>SE=0.04</a:t>
                      </a:r>
                      <a:endParaRPr lang="zh-TW" altLang="en-US" dirty="0">
                        <a:solidFill>
                          <a:sysClr val="windowText" lastClr="000000"/>
                        </a:solidFill>
                      </a:endParaRPr>
                    </a:p>
                  </a:txBody>
                  <a:tcPr/>
                </a:tc>
                <a:tc rowSpan="2">
                  <a:txBody>
                    <a:bodyPr/>
                    <a:lstStyle/>
                    <a:p>
                      <a:pPr algn="ctr">
                        <a:lnSpc>
                          <a:spcPct val="150000"/>
                        </a:lnSpc>
                      </a:pPr>
                      <a:r>
                        <a:rPr lang="zh-TW" altLang="en-US" dirty="0">
                          <a:solidFill>
                            <a:sysClr val="windowText" lastClr="000000"/>
                          </a:solidFill>
                        </a:rPr>
                        <a:t>無</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174576"/>
                  </a:ext>
                </a:extLst>
              </a:tr>
              <a:tr h="370840">
                <a:tc vMerge="1">
                  <a:txBody>
                    <a:bodyPr/>
                    <a:lstStyle/>
                    <a:p>
                      <a:pPr>
                        <a:lnSpc>
                          <a:spcPct val="150000"/>
                        </a:lnSpc>
                      </a:pPr>
                      <a:endParaRPr lang="zh-TW" altLang="en-US" b="1" dirty="0">
                        <a:solidFill>
                          <a:sysClr val="windowText" lastClr="000000"/>
                        </a:solidFill>
                      </a:endParaRPr>
                    </a:p>
                  </a:txBody>
                  <a:tcPr/>
                </a:tc>
                <a:tc gridSpan="2">
                  <a:txBody>
                    <a:bodyPr/>
                    <a:lstStyle/>
                    <a:p>
                      <a:pPr algn="ctr">
                        <a:lnSpc>
                          <a:spcPct val="150000"/>
                        </a:lnSpc>
                      </a:pPr>
                      <a:r>
                        <a:rPr lang="en-US" altLang="zh-TW" dirty="0">
                          <a:solidFill>
                            <a:sysClr val="windowText" lastClr="000000"/>
                          </a:solidFill>
                        </a:rPr>
                        <a:t>t(42) = 1.23</a:t>
                      </a:r>
                      <a:r>
                        <a:rPr lang="zh-TW" altLang="en-US" dirty="0">
                          <a:solidFill>
                            <a:sysClr val="windowText" lastClr="000000"/>
                          </a:solidFill>
                        </a:rPr>
                        <a:t>；</a:t>
                      </a:r>
                      <a:r>
                        <a:rPr lang="en-US" altLang="zh-TW" dirty="0">
                          <a:solidFill>
                            <a:sysClr val="windowText" lastClr="000000"/>
                          </a:solidFill>
                        </a:rPr>
                        <a:t>p = .56</a:t>
                      </a:r>
                      <a:r>
                        <a:rPr lang="zh-TW" altLang="en-US" dirty="0">
                          <a:solidFill>
                            <a:sysClr val="windowText" lastClr="000000"/>
                          </a:solidFill>
                        </a:rPr>
                        <a:t>；</a:t>
                      </a:r>
                      <a:r>
                        <a:rPr lang="en-US" altLang="zh-TW" dirty="0">
                          <a:solidFill>
                            <a:sysClr val="windowText" lastClr="000000"/>
                          </a:solidFill>
                        </a:rPr>
                        <a:t>d = 0.19</a:t>
                      </a:r>
                      <a:endParaRPr lang="zh-TW" altLang="en-US"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pPr algn="ctr">
                        <a:lnSpc>
                          <a:spcPct val="150000"/>
                        </a:lnSpc>
                      </a:pPr>
                      <a:endParaRPr lang="zh-TW" altLang="en-US" dirty="0">
                        <a:solidFill>
                          <a:sysClr val="windowText" lastClr="000000"/>
                        </a:solidFill>
                      </a:endParaRPr>
                    </a:p>
                  </a:txBody>
                  <a:tcPr/>
                </a:tc>
                <a:tc vMerge="1">
                  <a:txBody>
                    <a:bodyPr/>
                    <a:lstStyle/>
                    <a:p>
                      <a:pPr algn="ctr">
                        <a:lnSpc>
                          <a:spcPct val="150000"/>
                        </a:lnSpc>
                      </a:pPr>
                      <a:endParaRPr lang="zh-TW" altLang="en-US" dirty="0">
                        <a:solidFill>
                          <a:sysClr val="windowText" lastClr="000000"/>
                        </a:solidFill>
                      </a:endParaRPr>
                    </a:p>
                  </a:txBody>
                  <a:tcPr/>
                </a:tc>
                <a:extLst>
                  <a:ext uri="{0D108BD9-81ED-4DB2-BD59-A6C34878D82A}">
                    <a16:rowId xmlns:a16="http://schemas.microsoft.com/office/drawing/2014/main" val="1089823229"/>
                  </a:ext>
                </a:extLst>
              </a:tr>
              <a:tr h="370840">
                <a:tc rowSpan="2">
                  <a:txBody>
                    <a:bodyPr/>
                    <a:lstStyle/>
                    <a:p>
                      <a:pPr>
                        <a:lnSpc>
                          <a:spcPct val="150000"/>
                        </a:lnSpc>
                      </a:pPr>
                      <a:r>
                        <a:rPr lang="en-US" altLang="zh-TW" b="1" dirty="0">
                          <a:solidFill>
                            <a:sysClr val="windowText" lastClr="000000"/>
                          </a:solidFill>
                        </a:rPr>
                        <a:t>H9</a:t>
                      </a:r>
                      <a:r>
                        <a:rPr lang="zh-TW" altLang="en-US" b="1" dirty="0">
                          <a:solidFill>
                            <a:sysClr val="windowText" lastClr="000000"/>
                          </a:solidFill>
                        </a:rPr>
                        <a:t> 煞車粗糙度</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50000"/>
                        </a:lnSpc>
                      </a:pPr>
                      <a:r>
                        <a:rPr lang="en-US" altLang="zh-TW" dirty="0">
                          <a:solidFill>
                            <a:sysClr val="windowText" lastClr="000000"/>
                          </a:solidFill>
                        </a:rPr>
                        <a:t>M=0.85</a:t>
                      </a:r>
                      <a:r>
                        <a:rPr lang="zh-TW" altLang="en-US" dirty="0">
                          <a:solidFill>
                            <a:sysClr val="windowText" lastClr="000000"/>
                          </a:solidFill>
                        </a:rPr>
                        <a:t>；</a:t>
                      </a:r>
                      <a:r>
                        <a:rPr lang="en-US" altLang="zh-TW" dirty="0">
                          <a:solidFill>
                            <a:sysClr val="windowText" lastClr="000000"/>
                          </a:solidFill>
                        </a:rPr>
                        <a:t>SE=0.04</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a:txBody>
                    <a:bodyPr/>
                    <a:lstStyle/>
                    <a:p>
                      <a:pPr algn="ctr">
                        <a:lnSpc>
                          <a:spcPct val="150000"/>
                        </a:lnSpc>
                      </a:pPr>
                      <a:r>
                        <a:rPr lang="en-US" altLang="zh-TW" dirty="0">
                          <a:solidFill>
                            <a:sysClr val="windowText" lastClr="000000"/>
                          </a:solidFill>
                        </a:rPr>
                        <a:t>M=0.84</a:t>
                      </a:r>
                      <a:r>
                        <a:rPr lang="zh-TW" altLang="en-US" dirty="0">
                          <a:solidFill>
                            <a:sysClr val="windowText" lastClr="000000"/>
                          </a:solidFill>
                        </a:rPr>
                        <a:t>；</a:t>
                      </a:r>
                      <a:r>
                        <a:rPr lang="en-US" altLang="zh-TW" dirty="0">
                          <a:solidFill>
                            <a:sysClr val="windowText" lastClr="000000"/>
                          </a:solidFill>
                        </a:rPr>
                        <a:t>SE=0.05</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rowSpan="2">
                  <a:txBody>
                    <a:bodyPr/>
                    <a:lstStyle/>
                    <a:p>
                      <a:pPr algn="ctr">
                        <a:lnSpc>
                          <a:spcPct val="150000"/>
                        </a:lnSpc>
                      </a:pPr>
                      <a:r>
                        <a:rPr lang="zh-TW" altLang="en-US" dirty="0">
                          <a:solidFill>
                            <a:sysClr val="windowText" lastClr="000000"/>
                          </a:solidFill>
                        </a:rPr>
                        <a:t>無</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1103762"/>
                  </a:ext>
                </a:extLst>
              </a:tr>
              <a:tr h="370840">
                <a:tc vMerge="1">
                  <a:txBody>
                    <a:bodyPr/>
                    <a:lstStyle/>
                    <a:p>
                      <a:pPr>
                        <a:lnSpc>
                          <a:spcPct val="150000"/>
                        </a:lnSpc>
                      </a:pPr>
                      <a:endParaRPr lang="zh-TW" altLang="en-US" b="1" dirty="0">
                        <a:solidFill>
                          <a:sysClr val="windowText" lastClr="000000"/>
                        </a:solidFill>
                      </a:endParaRPr>
                    </a:p>
                  </a:txBody>
                  <a:tcPr/>
                </a:tc>
                <a:tc gridSpan="2">
                  <a:txBody>
                    <a:bodyPr/>
                    <a:lstStyle/>
                    <a:p>
                      <a:pPr algn="ctr">
                        <a:lnSpc>
                          <a:spcPct val="150000"/>
                        </a:lnSpc>
                      </a:pPr>
                      <a:r>
                        <a:rPr lang="fr-FR" altLang="zh-TW" dirty="0">
                          <a:solidFill>
                            <a:sysClr val="windowText" lastClr="000000"/>
                          </a:solidFill>
                        </a:rPr>
                        <a:t>t(42) = 0.22</a:t>
                      </a:r>
                      <a:r>
                        <a:rPr lang="zh-TW" altLang="en-US" dirty="0">
                          <a:solidFill>
                            <a:sysClr val="windowText" lastClr="000000"/>
                          </a:solidFill>
                        </a:rPr>
                        <a:t>；</a:t>
                      </a:r>
                      <a:r>
                        <a:rPr lang="fr-FR" altLang="zh-TW" dirty="0">
                          <a:solidFill>
                            <a:sysClr val="windowText" lastClr="000000"/>
                          </a:solidFill>
                        </a:rPr>
                        <a:t>p = .94</a:t>
                      </a:r>
                      <a:r>
                        <a:rPr lang="zh-TW" altLang="en-US" dirty="0">
                          <a:solidFill>
                            <a:sysClr val="windowText" lastClr="000000"/>
                          </a:solidFill>
                        </a:rPr>
                        <a:t>；</a:t>
                      </a:r>
                      <a:r>
                        <a:rPr lang="fr-FR" altLang="zh-TW" dirty="0">
                          <a:solidFill>
                            <a:sysClr val="windowText" lastClr="000000"/>
                          </a:solidFill>
                        </a:rPr>
                        <a:t>d = 0.03</a:t>
                      </a:r>
                      <a:endParaRPr lang="zh-TW" altLang="en-US" dirty="0">
                        <a:solidFill>
                          <a:sysClr val="windowText" lastClr="000000"/>
                        </a:solidFill>
                      </a:endParaRPr>
                    </a:p>
                  </a:txBody>
                  <a:tcPr>
                    <a:lnB w="28575" cap="flat" cmpd="sng" algn="ctr">
                      <a:solidFill>
                        <a:schemeClr val="tx1"/>
                      </a:solidFill>
                      <a:prstDash val="solid"/>
                      <a:round/>
                      <a:headEnd type="none" w="med" len="med"/>
                      <a:tailEnd type="none" w="med" len="med"/>
                    </a:lnB>
                  </a:tcPr>
                </a:tc>
                <a:tc hMerge="1">
                  <a:txBody>
                    <a:bodyPr/>
                    <a:lstStyle/>
                    <a:p>
                      <a:pPr algn="ctr">
                        <a:lnSpc>
                          <a:spcPct val="150000"/>
                        </a:lnSpc>
                      </a:pPr>
                      <a:endParaRPr lang="zh-TW" altLang="en-US" dirty="0">
                        <a:solidFill>
                          <a:sysClr val="windowText" lastClr="000000"/>
                        </a:solidFill>
                      </a:endParaRPr>
                    </a:p>
                  </a:txBody>
                  <a:tcPr/>
                </a:tc>
                <a:tc vMerge="1">
                  <a:txBody>
                    <a:bodyPr/>
                    <a:lstStyle/>
                    <a:p>
                      <a:pPr algn="ctr">
                        <a:lnSpc>
                          <a:spcPct val="150000"/>
                        </a:lnSpc>
                      </a:pPr>
                      <a:endParaRPr lang="zh-TW" altLang="en-US" dirty="0">
                        <a:solidFill>
                          <a:sysClr val="windowText" lastClr="000000"/>
                        </a:solidFill>
                      </a:endParaRPr>
                    </a:p>
                  </a:txBody>
                  <a:tcPr/>
                </a:tc>
                <a:extLst>
                  <a:ext uri="{0D108BD9-81ED-4DB2-BD59-A6C34878D82A}">
                    <a16:rowId xmlns:a16="http://schemas.microsoft.com/office/drawing/2014/main" val="3383786814"/>
                  </a:ext>
                </a:extLst>
              </a:tr>
              <a:tr h="370840">
                <a:tc rowSpan="2">
                  <a:txBody>
                    <a:bodyPr/>
                    <a:lstStyle/>
                    <a:p>
                      <a:pPr>
                        <a:lnSpc>
                          <a:spcPct val="150000"/>
                        </a:lnSpc>
                      </a:pPr>
                      <a:r>
                        <a:rPr lang="en-US" altLang="zh-TW" b="1" dirty="0">
                          <a:solidFill>
                            <a:sysClr val="windowText" lastClr="000000"/>
                          </a:solidFill>
                        </a:rPr>
                        <a:t>H10</a:t>
                      </a:r>
                      <a:r>
                        <a:rPr lang="zh-TW" altLang="en-US" b="1" dirty="0">
                          <a:solidFill>
                            <a:sysClr val="windowText" lastClr="000000"/>
                          </a:solidFill>
                        </a:rPr>
                        <a:t> 接管後橫向控制</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DDD"/>
                    </a:solidFill>
                  </a:tcPr>
                </a:tc>
                <a:tc>
                  <a:txBody>
                    <a:bodyPr/>
                    <a:lstStyle/>
                    <a:p>
                      <a:pPr algn="ctr">
                        <a:lnSpc>
                          <a:spcPct val="150000"/>
                        </a:lnSpc>
                      </a:pPr>
                      <a:r>
                        <a:rPr lang="en-US" altLang="zh-TW" dirty="0">
                          <a:solidFill>
                            <a:sysClr val="windowText" lastClr="000000"/>
                          </a:solidFill>
                        </a:rPr>
                        <a:t>M=0.24</a:t>
                      </a:r>
                      <a:r>
                        <a:rPr lang="zh-TW" altLang="en-US" dirty="0">
                          <a:solidFill>
                            <a:sysClr val="windowText" lastClr="000000"/>
                          </a:solidFill>
                        </a:rPr>
                        <a:t>；</a:t>
                      </a:r>
                      <a:r>
                        <a:rPr lang="en-US" altLang="zh-TW" dirty="0">
                          <a:solidFill>
                            <a:sysClr val="windowText" lastClr="000000"/>
                          </a:solidFill>
                        </a:rPr>
                        <a:t>SE=0.03</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solidFill>
                      <a:srgbClr val="FFDDDD"/>
                    </a:solidFill>
                  </a:tcPr>
                </a:tc>
                <a:tc>
                  <a:txBody>
                    <a:bodyPr/>
                    <a:lstStyle/>
                    <a:p>
                      <a:pPr algn="ctr">
                        <a:lnSpc>
                          <a:spcPct val="150000"/>
                        </a:lnSpc>
                      </a:pPr>
                      <a:r>
                        <a:rPr lang="en-US" altLang="zh-TW" dirty="0">
                          <a:solidFill>
                            <a:sysClr val="windowText" lastClr="000000"/>
                          </a:solidFill>
                        </a:rPr>
                        <a:t>M=0.40</a:t>
                      </a:r>
                      <a:r>
                        <a:rPr lang="zh-TW" altLang="en-US" dirty="0">
                          <a:solidFill>
                            <a:sysClr val="windowText" lastClr="000000"/>
                          </a:solidFill>
                        </a:rPr>
                        <a:t>；</a:t>
                      </a:r>
                      <a:r>
                        <a:rPr lang="en-US" altLang="zh-TW" dirty="0">
                          <a:solidFill>
                            <a:sysClr val="windowText" lastClr="000000"/>
                          </a:solidFill>
                        </a:rPr>
                        <a:t>SE=0.03</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solidFill>
                      <a:srgbClr val="FFDDDD"/>
                    </a:solidFill>
                  </a:tcPr>
                </a:tc>
                <a:tc rowSpan="2">
                  <a:txBody>
                    <a:bodyPr/>
                    <a:lstStyle/>
                    <a:p>
                      <a:pPr algn="ctr">
                        <a:lnSpc>
                          <a:spcPct val="150000"/>
                        </a:lnSpc>
                      </a:pPr>
                      <a:r>
                        <a:rPr lang="zh-TW" altLang="en-US" dirty="0">
                          <a:solidFill>
                            <a:sysClr val="windowText" lastClr="000000"/>
                          </a:solidFill>
                        </a:rPr>
                        <a:t>有</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DDDD"/>
                    </a:solidFill>
                  </a:tcPr>
                </a:tc>
                <a:extLst>
                  <a:ext uri="{0D108BD9-81ED-4DB2-BD59-A6C34878D82A}">
                    <a16:rowId xmlns:a16="http://schemas.microsoft.com/office/drawing/2014/main" val="2292970683"/>
                  </a:ext>
                </a:extLst>
              </a:tr>
              <a:tr h="370840">
                <a:tc vMerge="1">
                  <a:txBody>
                    <a:bodyPr/>
                    <a:lstStyle/>
                    <a:p>
                      <a:pPr>
                        <a:lnSpc>
                          <a:spcPct val="150000"/>
                        </a:lnSpc>
                      </a:pPr>
                      <a:endParaRPr lang="zh-TW" altLang="en-US" b="1" dirty="0">
                        <a:solidFill>
                          <a:sysClr val="windowText" lastClr="000000"/>
                        </a:solidFill>
                      </a:endParaRPr>
                    </a:p>
                  </a:txBody>
                  <a:tcPr>
                    <a:solidFill>
                      <a:srgbClr val="FFDDDD"/>
                    </a:solidFill>
                  </a:tcPr>
                </a:tc>
                <a:tc gridSpan="2">
                  <a:txBody>
                    <a:bodyPr/>
                    <a:lstStyle/>
                    <a:p>
                      <a:pPr algn="ctr">
                        <a:lnSpc>
                          <a:spcPct val="150000"/>
                        </a:lnSpc>
                      </a:pPr>
                      <a:r>
                        <a:rPr lang="en-US" altLang="zh-TW" dirty="0">
                          <a:solidFill>
                            <a:sysClr val="windowText" lastClr="000000"/>
                          </a:solidFill>
                        </a:rPr>
                        <a:t>t( 42) = 4.45</a:t>
                      </a:r>
                      <a:r>
                        <a:rPr lang="zh-TW" altLang="en-US" dirty="0">
                          <a:solidFill>
                            <a:sysClr val="windowText" lastClr="000000"/>
                          </a:solidFill>
                        </a:rPr>
                        <a:t>；</a:t>
                      </a:r>
                      <a:r>
                        <a:rPr lang="en-US" altLang="zh-TW" dirty="0">
                          <a:solidFill>
                            <a:sysClr val="windowText" lastClr="000000"/>
                          </a:solidFill>
                        </a:rPr>
                        <a:t>p = .01</a:t>
                      </a:r>
                      <a:r>
                        <a:rPr lang="zh-TW" altLang="en-US" dirty="0">
                          <a:solidFill>
                            <a:sysClr val="windowText" lastClr="000000"/>
                          </a:solidFill>
                        </a:rPr>
                        <a:t>；</a:t>
                      </a:r>
                      <a:r>
                        <a:rPr lang="en-US" altLang="zh-TW" dirty="0">
                          <a:solidFill>
                            <a:sysClr val="windowText" lastClr="000000"/>
                          </a:solidFill>
                        </a:rPr>
                        <a:t>d = 0.70</a:t>
                      </a:r>
                      <a:endParaRPr lang="zh-TW" altLang="en-US" dirty="0">
                        <a:solidFill>
                          <a:sysClr val="windowText" lastClr="000000"/>
                        </a:solidFill>
                      </a:endParaRPr>
                    </a:p>
                  </a:txBody>
                  <a:tcPr>
                    <a:lnB w="28575" cap="flat" cmpd="sng" algn="ctr">
                      <a:solidFill>
                        <a:schemeClr val="tx1"/>
                      </a:solidFill>
                      <a:prstDash val="solid"/>
                      <a:round/>
                      <a:headEnd type="none" w="med" len="med"/>
                      <a:tailEnd type="none" w="med" len="med"/>
                    </a:lnB>
                    <a:solidFill>
                      <a:srgbClr val="FFDDDD"/>
                    </a:solidFill>
                  </a:tcPr>
                </a:tc>
                <a:tc hMerge="1">
                  <a:txBody>
                    <a:bodyPr/>
                    <a:lstStyle/>
                    <a:p>
                      <a:pPr algn="ctr">
                        <a:lnSpc>
                          <a:spcPct val="150000"/>
                        </a:lnSpc>
                      </a:pPr>
                      <a:endParaRPr lang="zh-TW" altLang="en-US" dirty="0">
                        <a:solidFill>
                          <a:sysClr val="windowText" lastClr="000000"/>
                        </a:solidFill>
                      </a:endParaRPr>
                    </a:p>
                  </a:txBody>
                  <a:tcPr>
                    <a:solidFill>
                      <a:srgbClr val="FFDDDD"/>
                    </a:solidFill>
                  </a:tcPr>
                </a:tc>
                <a:tc vMerge="1">
                  <a:txBody>
                    <a:bodyPr/>
                    <a:lstStyle/>
                    <a:p>
                      <a:pPr algn="ctr">
                        <a:lnSpc>
                          <a:spcPct val="150000"/>
                        </a:lnSpc>
                      </a:pPr>
                      <a:endParaRPr lang="zh-TW" altLang="en-US" dirty="0">
                        <a:solidFill>
                          <a:sysClr val="windowText" lastClr="000000"/>
                        </a:solidFill>
                      </a:endParaRPr>
                    </a:p>
                  </a:txBody>
                  <a:tcPr>
                    <a:solidFill>
                      <a:srgbClr val="FFDDDD"/>
                    </a:solidFill>
                  </a:tcPr>
                </a:tc>
                <a:extLst>
                  <a:ext uri="{0D108BD9-81ED-4DB2-BD59-A6C34878D82A}">
                    <a16:rowId xmlns:a16="http://schemas.microsoft.com/office/drawing/2014/main" val="3612120951"/>
                  </a:ext>
                </a:extLst>
              </a:tr>
              <a:tr h="370840">
                <a:tc rowSpan="2">
                  <a:txBody>
                    <a:bodyPr/>
                    <a:lstStyle/>
                    <a:p>
                      <a:pPr>
                        <a:lnSpc>
                          <a:spcPct val="150000"/>
                        </a:lnSpc>
                      </a:pPr>
                      <a:r>
                        <a:rPr lang="en-US" altLang="zh-TW" b="1" dirty="0">
                          <a:solidFill>
                            <a:sysClr val="windowText" lastClr="000000"/>
                          </a:solidFill>
                        </a:rPr>
                        <a:t>H11</a:t>
                      </a:r>
                      <a:r>
                        <a:rPr lang="zh-TW" altLang="en-US" b="1" dirty="0">
                          <a:solidFill>
                            <a:sysClr val="windowText" lastClr="000000"/>
                          </a:solidFill>
                        </a:rPr>
                        <a:t> </a:t>
                      </a:r>
                      <a:endParaRPr lang="en-US" altLang="zh-TW" b="1" dirty="0">
                        <a:solidFill>
                          <a:sysClr val="windowText" lastClr="000000"/>
                        </a:solidFill>
                      </a:endParaRPr>
                    </a:p>
                    <a:p>
                      <a:pPr>
                        <a:lnSpc>
                          <a:spcPct val="150000"/>
                        </a:lnSpc>
                      </a:pPr>
                      <a:r>
                        <a:rPr lang="zh-TW" altLang="en-US" b="1" dirty="0">
                          <a:solidFill>
                            <a:sysClr val="windowText" lastClr="000000"/>
                          </a:solidFill>
                        </a:rPr>
                        <a:t>第一次查看後視鏡</a:t>
                      </a:r>
                    </a:p>
                  </a:txBody>
                  <a:tcPr anchor="ctr">
                    <a:lnT w="28575" cap="flat" cmpd="sng" algn="ctr">
                      <a:solidFill>
                        <a:schemeClr val="tx1"/>
                      </a:solidFill>
                      <a:prstDash val="solid"/>
                      <a:round/>
                      <a:headEnd type="none" w="med" len="med"/>
                      <a:tailEnd type="none" w="med" len="med"/>
                    </a:lnT>
                    <a:solidFill>
                      <a:srgbClr val="FFDDDD"/>
                    </a:solidFill>
                  </a:tcPr>
                </a:tc>
                <a:tc>
                  <a:txBody>
                    <a:bodyPr/>
                    <a:lstStyle/>
                    <a:p>
                      <a:pPr algn="ctr">
                        <a:lnSpc>
                          <a:spcPct val="150000"/>
                        </a:lnSpc>
                      </a:pPr>
                      <a:r>
                        <a:rPr lang="en-US" altLang="zh-TW" dirty="0">
                          <a:solidFill>
                            <a:sysClr val="windowText" lastClr="000000"/>
                          </a:solidFill>
                        </a:rPr>
                        <a:t>M=9.10</a:t>
                      </a:r>
                      <a:r>
                        <a:rPr lang="zh-TW" altLang="en-US" dirty="0">
                          <a:solidFill>
                            <a:sysClr val="windowText" lastClr="000000"/>
                          </a:solidFill>
                        </a:rPr>
                        <a:t>；</a:t>
                      </a:r>
                      <a:r>
                        <a:rPr lang="en-US" altLang="zh-TW" dirty="0">
                          <a:solidFill>
                            <a:sysClr val="windowText" lastClr="000000"/>
                          </a:solidFill>
                        </a:rPr>
                        <a:t>SE=1.01</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solidFill>
                      <a:srgbClr val="FFDDDD"/>
                    </a:solidFill>
                  </a:tcPr>
                </a:tc>
                <a:tc>
                  <a:txBody>
                    <a:bodyPr/>
                    <a:lstStyle/>
                    <a:p>
                      <a:pPr algn="ctr">
                        <a:lnSpc>
                          <a:spcPct val="150000"/>
                        </a:lnSpc>
                      </a:pPr>
                      <a:r>
                        <a:rPr lang="en-US" altLang="zh-TW" dirty="0">
                          <a:solidFill>
                            <a:sysClr val="windowText" lastClr="000000"/>
                          </a:solidFill>
                        </a:rPr>
                        <a:t>M=13.70</a:t>
                      </a:r>
                      <a:r>
                        <a:rPr lang="zh-TW" altLang="en-US" dirty="0">
                          <a:solidFill>
                            <a:sysClr val="windowText" lastClr="000000"/>
                          </a:solidFill>
                        </a:rPr>
                        <a:t>；</a:t>
                      </a:r>
                      <a:r>
                        <a:rPr lang="en-US" altLang="zh-TW" dirty="0">
                          <a:solidFill>
                            <a:sysClr val="windowText" lastClr="000000"/>
                          </a:solidFill>
                        </a:rPr>
                        <a:t>SE=1.50</a:t>
                      </a: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solidFill>
                      <a:srgbClr val="FFDDDD"/>
                    </a:solidFill>
                  </a:tcPr>
                </a:tc>
                <a:tc rowSpan="2">
                  <a:txBody>
                    <a:bodyPr/>
                    <a:lstStyle/>
                    <a:p>
                      <a:pPr algn="ctr">
                        <a:lnSpc>
                          <a:spcPct val="150000"/>
                        </a:lnSpc>
                      </a:pPr>
                      <a:r>
                        <a:rPr lang="zh-TW" altLang="en-US" dirty="0">
                          <a:solidFill>
                            <a:sysClr val="windowText" lastClr="000000"/>
                          </a:solidFill>
                        </a:rPr>
                        <a:t>有</a:t>
                      </a:r>
                    </a:p>
                  </a:txBody>
                  <a:tcPr anchor="ctr">
                    <a:lnT w="28575" cap="flat" cmpd="sng" algn="ctr">
                      <a:solidFill>
                        <a:schemeClr val="tx1"/>
                      </a:solidFill>
                      <a:prstDash val="solid"/>
                      <a:round/>
                      <a:headEnd type="none" w="med" len="med"/>
                      <a:tailEnd type="none" w="med" len="med"/>
                    </a:lnT>
                    <a:solidFill>
                      <a:srgbClr val="FFDDDD"/>
                    </a:solidFill>
                  </a:tcPr>
                </a:tc>
                <a:extLst>
                  <a:ext uri="{0D108BD9-81ED-4DB2-BD59-A6C34878D82A}">
                    <a16:rowId xmlns:a16="http://schemas.microsoft.com/office/drawing/2014/main" val="1110109731"/>
                  </a:ext>
                </a:extLst>
              </a:tr>
              <a:tr h="370840">
                <a:tc vMerge="1">
                  <a:txBody>
                    <a:bodyPr/>
                    <a:lstStyle/>
                    <a:p>
                      <a:pPr>
                        <a:lnSpc>
                          <a:spcPct val="150000"/>
                        </a:lnSpc>
                      </a:pPr>
                      <a:endParaRPr lang="zh-TW" altLang="en-US" b="1" dirty="0">
                        <a:solidFill>
                          <a:sysClr val="windowText" lastClr="000000"/>
                        </a:solidFill>
                      </a:endParaRPr>
                    </a:p>
                  </a:txBody>
                  <a:tcPr>
                    <a:solidFill>
                      <a:srgbClr val="FFDDDD"/>
                    </a:solidFill>
                  </a:tcPr>
                </a:tc>
                <a:tc gridSpan="2">
                  <a:txBody>
                    <a:bodyPr/>
                    <a:lstStyle/>
                    <a:p>
                      <a:pPr algn="ctr">
                        <a:lnSpc>
                          <a:spcPct val="150000"/>
                        </a:lnSpc>
                      </a:pPr>
                      <a:r>
                        <a:rPr lang="en-US" altLang="zh-TW" dirty="0">
                          <a:solidFill>
                            <a:sysClr val="windowText" lastClr="000000"/>
                          </a:solidFill>
                        </a:rPr>
                        <a:t>t(29) = 2.76</a:t>
                      </a:r>
                      <a:r>
                        <a:rPr lang="zh-TW" altLang="en-US" dirty="0">
                          <a:solidFill>
                            <a:sysClr val="windowText" lastClr="000000"/>
                          </a:solidFill>
                        </a:rPr>
                        <a:t>；</a:t>
                      </a:r>
                      <a:r>
                        <a:rPr lang="en-US" altLang="zh-TW" dirty="0">
                          <a:solidFill>
                            <a:sysClr val="windowText" lastClr="000000"/>
                          </a:solidFill>
                        </a:rPr>
                        <a:t>p = .02</a:t>
                      </a:r>
                      <a:r>
                        <a:rPr lang="zh-TW" altLang="en-US" dirty="0">
                          <a:solidFill>
                            <a:sysClr val="windowText" lastClr="000000"/>
                          </a:solidFill>
                        </a:rPr>
                        <a:t>；</a:t>
                      </a:r>
                      <a:r>
                        <a:rPr lang="en-US" altLang="zh-TW" dirty="0">
                          <a:solidFill>
                            <a:sysClr val="windowText" lastClr="000000"/>
                          </a:solidFill>
                        </a:rPr>
                        <a:t>d = 0.51</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 </a:t>
                      </a:r>
                      <a:r>
                        <a:rPr lang="zh-TW" altLang="en-US" sz="1800" dirty="0"/>
                        <a:t>受測者中只有</a:t>
                      </a:r>
                      <a:r>
                        <a:rPr lang="en-US" altLang="zh-TW" sz="1800" dirty="0"/>
                        <a:t>30</a:t>
                      </a:r>
                      <a:r>
                        <a:rPr lang="zh-TW" altLang="en-US" sz="1800" dirty="0"/>
                        <a:t>名查看了後視鏡</a:t>
                      </a:r>
                    </a:p>
                  </a:txBody>
                  <a:tcPr>
                    <a:solidFill>
                      <a:srgbClr val="FFDDDD"/>
                    </a:solidFill>
                  </a:tcPr>
                </a:tc>
                <a:tc hMerge="1">
                  <a:txBody>
                    <a:bodyPr/>
                    <a:lstStyle/>
                    <a:p>
                      <a:pPr algn="ctr">
                        <a:lnSpc>
                          <a:spcPct val="150000"/>
                        </a:lnSpc>
                      </a:pPr>
                      <a:endParaRPr lang="zh-TW" altLang="en-US" dirty="0">
                        <a:solidFill>
                          <a:sysClr val="windowText" lastClr="000000"/>
                        </a:solidFill>
                      </a:endParaRPr>
                    </a:p>
                  </a:txBody>
                  <a:tcPr>
                    <a:solidFill>
                      <a:srgbClr val="FFDDDD"/>
                    </a:solidFill>
                  </a:tcPr>
                </a:tc>
                <a:tc vMerge="1">
                  <a:txBody>
                    <a:bodyPr/>
                    <a:lstStyle/>
                    <a:p>
                      <a:pPr algn="ctr">
                        <a:lnSpc>
                          <a:spcPct val="150000"/>
                        </a:lnSpc>
                      </a:pPr>
                      <a:endParaRPr lang="zh-TW" altLang="en-US" dirty="0">
                        <a:solidFill>
                          <a:sysClr val="windowText" lastClr="000000"/>
                        </a:solidFill>
                      </a:endParaRPr>
                    </a:p>
                  </a:txBody>
                  <a:tcPr>
                    <a:solidFill>
                      <a:srgbClr val="FFDDDD"/>
                    </a:solidFill>
                  </a:tcPr>
                </a:tc>
                <a:extLst>
                  <a:ext uri="{0D108BD9-81ED-4DB2-BD59-A6C34878D82A}">
                    <a16:rowId xmlns:a16="http://schemas.microsoft.com/office/drawing/2014/main" val="85178163"/>
                  </a:ext>
                </a:extLst>
              </a:tr>
            </a:tbl>
          </a:graphicData>
        </a:graphic>
      </p:graphicFrame>
      <p:pic>
        <p:nvPicPr>
          <p:cNvPr id="6" name="圖片 5">
            <a:extLst>
              <a:ext uri="{FF2B5EF4-FFF2-40B4-BE49-F238E27FC236}">
                <a16:creationId xmlns:a16="http://schemas.microsoft.com/office/drawing/2014/main" id="{4D5DBBFC-E544-8746-DC05-7789B638FAB6}"/>
              </a:ext>
            </a:extLst>
          </p:cNvPr>
          <p:cNvPicPr>
            <a:picLocks noChangeAspect="1"/>
          </p:cNvPicPr>
          <p:nvPr/>
        </p:nvPicPr>
        <p:blipFill>
          <a:blip r:embed="rId3"/>
          <a:stretch>
            <a:fillRect/>
          </a:stretch>
        </p:blipFill>
        <p:spPr>
          <a:xfrm>
            <a:off x="8520653" y="2145807"/>
            <a:ext cx="3320557" cy="1792205"/>
          </a:xfrm>
          <a:prstGeom prst="rect">
            <a:avLst/>
          </a:prstGeom>
        </p:spPr>
      </p:pic>
      <p:pic>
        <p:nvPicPr>
          <p:cNvPr id="8" name="圖片 7">
            <a:extLst>
              <a:ext uri="{FF2B5EF4-FFF2-40B4-BE49-F238E27FC236}">
                <a16:creationId xmlns:a16="http://schemas.microsoft.com/office/drawing/2014/main" id="{9413FC00-A15B-DB19-1170-64ACA464F5D6}"/>
              </a:ext>
            </a:extLst>
          </p:cNvPr>
          <p:cNvPicPr>
            <a:picLocks noChangeAspect="1"/>
          </p:cNvPicPr>
          <p:nvPr/>
        </p:nvPicPr>
        <p:blipFill>
          <a:blip r:embed="rId4"/>
          <a:stretch>
            <a:fillRect/>
          </a:stretch>
        </p:blipFill>
        <p:spPr>
          <a:xfrm>
            <a:off x="8529788" y="4712193"/>
            <a:ext cx="3302289" cy="1825337"/>
          </a:xfrm>
          <a:prstGeom prst="rect">
            <a:avLst/>
          </a:prstGeom>
        </p:spPr>
      </p:pic>
    </p:spTree>
    <p:extLst>
      <p:ext uri="{BB962C8B-B14F-4D97-AF65-F5344CB8AC3E}">
        <p14:creationId xmlns:p14="http://schemas.microsoft.com/office/powerpoint/2010/main" val="364134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2646878" cy="646331"/>
          </a:xfrm>
          <a:prstGeom prst="rect">
            <a:avLst/>
          </a:prstGeom>
          <a:noFill/>
        </p:spPr>
        <p:txBody>
          <a:bodyPr wrap="none" rtlCol="0">
            <a:spAutoFit/>
          </a:bodyPr>
          <a:lstStyle/>
          <a:p>
            <a:r>
              <a:rPr lang="en-US" altLang="zh-TW" sz="3600" b="1" dirty="0"/>
              <a:t>Discussion</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3" name="文字方塊 2">
            <a:extLst>
              <a:ext uri="{FF2B5EF4-FFF2-40B4-BE49-F238E27FC236}">
                <a16:creationId xmlns:a16="http://schemas.microsoft.com/office/drawing/2014/main" id="{2FFEAFFE-FC7E-96FA-50F2-90E80852F102}"/>
              </a:ext>
            </a:extLst>
          </p:cNvPr>
          <p:cNvSpPr txBox="1"/>
          <p:nvPr/>
        </p:nvSpPr>
        <p:spPr>
          <a:xfrm>
            <a:off x="601579" y="1771081"/>
            <a:ext cx="10988842" cy="337220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TW" altLang="en-US" b="0" i="0" spc="300" dirty="0">
                <a:solidFill>
                  <a:srgbClr val="2E2E2E"/>
                </a:solidFill>
                <a:effectLst/>
                <a:latin typeface="NexusSerif"/>
              </a:rPr>
              <a:t>生態界面提供了無意識處理的訊號，駕駛員可能不需要使用更有意識地處理生態介面的標誌，但可能需要</a:t>
            </a:r>
            <a:r>
              <a:rPr lang="zh-TW" altLang="en-US" spc="300" dirty="0">
                <a:solidFill>
                  <a:srgbClr val="2E2E2E"/>
                </a:solidFill>
                <a:latin typeface="NexusSerif"/>
              </a:rPr>
              <a:t>處理</a:t>
            </a:r>
            <a:r>
              <a:rPr lang="zh-TW" altLang="en-US" b="0" i="0" spc="300" dirty="0">
                <a:solidFill>
                  <a:srgbClr val="2E2E2E"/>
                </a:solidFill>
                <a:effectLst/>
                <a:latin typeface="NexusSerif"/>
              </a:rPr>
              <a:t>傳統介面標誌。這種不太有意識的</a:t>
            </a:r>
            <a:r>
              <a:rPr lang="zh-TW" altLang="en-US" spc="300" dirty="0">
                <a:solidFill>
                  <a:srgbClr val="2E2E2E"/>
                </a:solidFill>
                <a:latin typeface="NexusSerif"/>
              </a:rPr>
              <a:t>訊息</a:t>
            </a:r>
            <a:r>
              <a:rPr lang="zh-TW" altLang="en-US" b="0" i="0" spc="300" dirty="0">
                <a:solidFill>
                  <a:srgbClr val="2E2E2E"/>
                </a:solidFill>
                <a:effectLst/>
                <a:latin typeface="NexusSerif"/>
              </a:rPr>
              <a:t>處理和行為可能會導致問卷中的評分較差，該問卷要求人們有意識地重述駕駛情況。但是，由於生態介面在展示信息方面更加精細，所以結果也可能</a:t>
            </a:r>
            <a:r>
              <a:rPr lang="zh-TW" altLang="en-US" spc="300" dirty="0">
                <a:solidFill>
                  <a:srgbClr val="2E2E2E"/>
                </a:solidFill>
                <a:latin typeface="NexusSerif"/>
              </a:rPr>
              <a:t>跟</a:t>
            </a:r>
            <a:r>
              <a:rPr lang="zh-TW" altLang="en-US" b="0" i="0" spc="300" dirty="0">
                <a:solidFill>
                  <a:srgbClr val="2E2E2E"/>
                </a:solidFill>
                <a:effectLst/>
                <a:latin typeface="NexusSerif"/>
              </a:rPr>
              <a:t>記憶問題相關。</a:t>
            </a:r>
            <a:endParaRPr lang="en-US" altLang="zh-TW" b="0" i="0" spc="300" dirty="0">
              <a:solidFill>
                <a:srgbClr val="2E2E2E"/>
              </a:solidFill>
              <a:effectLst/>
              <a:latin typeface="NexusSerif"/>
            </a:endParaRPr>
          </a:p>
          <a:p>
            <a:pPr marL="285750" indent="-285750">
              <a:lnSpc>
                <a:spcPct val="150000"/>
              </a:lnSpc>
              <a:buFont typeface="Arial" panose="020B0604020202020204" pitchFamily="34" charset="0"/>
              <a:buChar char="•"/>
            </a:pPr>
            <a:r>
              <a:rPr lang="zh-TW" altLang="en-US" spc="300" dirty="0">
                <a:solidFill>
                  <a:srgbClr val="2E2E2E"/>
                </a:solidFill>
                <a:latin typeface="NexusSerif"/>
              </a:rPr>
              <a:t>使用生態介面的駕駛員明顯更早檢查後視鏡，表明生態介面提供的訊號有助於更快控制車輛，因為需要較少的認知處理。</a:t>
            </a:r>
            <a:endParaRPr lang="en-US" altLang="zh-TW" spc="300" dirty="0">
              <a:solidFill>
                <a:srgbClr val="2E2E2E"/>
              </a:solidFill>
              <a:latin typeface="NexusSerif"/>
            </a:endParaRPr>
          </a:p>
          <a:p>
            <a:pPr marL="285750" indent="-285750">
              <a:lnSpc>
                <a:spcPct val="150000"/>
              </a:lnSpc>
              <a:buFont typeface="Arial" panose="020B0604020202020204" pitchFamily="34" charset="0"/>
              <a:buChar char="•"/>
            </a:pPr>
            <a:r>
              <a:rPr lang="zh-TW" altLang="en-US" b="0" i="0" spc="300" dirty="0">
                <a:solidFill>
                  <a:srgbClr val="2E2E2E"/>
                </a:solidFill>
                <a:effectLst/>
                <a:latin typeface="NexusSerif"/>
              </a:rPr>
              <a:t>經實驗表明，生態界面可以幫助駕駛員執行更安全的接管。提供有關自動車輛速度控制的訊息，有助於確保良好的享樂品質，但加入這類的訊息也應考量到安全性。</a:t>
            </a:r>
            <a:endParaRPr lang="en-US" altLang="zh-TW" b="0" i="0" spc="300" dirty="0">
              <a:solidFill>
                <a:srgbClr val="2E2E2E"/>
              </a:solidFill>
              <a:effectLst/>
              <a:latin typeface="NexusSerif"/>
            </a:endParaRPr>
          </a:p>
        </p:txBody>
      </p:sp>
    </p:spTree>
    <p:extLst>
      <p:ext uri="{BB962C8B-B14F-4D97-AF65-F5344CB8AC3E}">
        <p14:creationId xmlns:p14="http://schemas.microsoft.com/office/powerpoint/2010/main" val="191140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CDFF7376-A51B-8850-7EF8-C02E4909D4FD}"/>
              </a:ext>
            </a:extLst>
          </p:cNvPr>
          <p:cNvSpPr txBox="1"/>
          <p:nvPr/>
        </p:nvSpPr>
        <p:spPr>
          <a:xfrm>
            <a:off x="235086" y="2770967"/>
            <a:ext cx="11721829" cy="1316066"/>
          </a:xfrm>
          <a:prstGeom prst="rect">
            <a:avLst/>
          </a:prstGeom>
          <a:noFill/>
        </p:spPr>
        <p:txBody>
          <a:bodyPr wrap="square" rtlCol="0">
            <a:spAutoFit/>
          </a:bodyPr>
          <a:lstStyle/>
          <a:p>
            <a:pPr algn="ctr">
              <a:lnSpc>
                <a:spcPct val="150000"/>
              </a:lnSpc>
            </a:pPr>
            <a:r>
              <a:rPr lang="en-US" altLang="zh-TW" sz="6000" b="1" dirty="0"/>
              <a:t>Thank you</a:t>
            </a:r>
            <a:endParaRPr lang="zh-TW" altLang="en-US" sz="6000" b="1" dirty="0"/>
          </a:p>
        </p:txBody>
      </p:sp>
      <p:sp>
        <p:nvSpPr>
          <p:cNvPr id="3" name="文字方塊 2">
            <a:extLst>
              <a:ext uri="{FF2B5EF4-FFF2-40B4-BE49-F238E27FC236}">
                <a16:creationId xmlns:a16="http://schemas.microsoft.com/office/drawing/2014/main" id="{7F9E5F82-B610-D565-8E84-E1FA74BB9311}"/>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Tree>
    <p:extLst>
      <p:ext uri="{BB962C8B-B14F-4D97-AF65-F5344CB8AC3E}">
        <p14:creationId xmlns:p14="http://schemas.microsoft.com/office/powerpoint/2010/main" val="135949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11" name="文字方塊 10">
            <a:extLst>
              <a:ext uri="{FF2B5EF4-FFF2-40B4-BE49-F238E27FC236}">
                <a16:creationId xmlns:a16="http://schemas.microsoft.com/office/drawing/2014/main" id="{7626CE66-E819-DB28-F6AD-48ADCE05EA5E}"/>
              </a:ext>
            </a:extLst>
          </p:cNvPr>
          <p:cNvSpPr txBox="1"/>
          <p:nvPr/>
        </p:nvSpPr>
        <p:spPr>
          <a:xfrm>
            <a:off x="359923" y="1482910"/>
            <a:ext cx="11543319" cy="25369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pc="300" dirty="0"/>
              <a:t>在自動化駕駛中，不知道自動駕駛接下來會做什麼事情可能會導致乘客產生焦慮感。因此有學者提出可視化行駛路線可以減少自動駕駛車輛中乘客的焦慮</a:t>
            </a:r>
            <a:r>
              <a:rPr lang="en-US" altLang="zh-TW" dirty="0"/>
              <a:t>,(Ng-</a:t>
            </a:r>
            <a:r>
              <a:rPr lang="en-US" altLang="zh-TW" dirty="0" err="1"/>
              <a:t>Thow</a:t>
            </a:r>
            <a:r>
              <a:rPr lang="en-US" altLang="zh-TW" dirty="0"/>
              <a:t>-Hing et al., 2013)</a:t>
            </a:r>
            <a:r>
              <a:rPr lang="zh-TW" altLang="en-US" spc="300" dirty="0"/>
              <a:t>。其中可視化自動車輛的操作和路線已被認為是有效的。</a:t>
            </a:r>
            <a:endParaRPr lang="en-US" altLang="zh-TW" spc="300" dirty="0"/>
          </a:p>
          <a:p>
            <a:pPr marL="285750" indent="-285750">
              <a:lnSpc>
                <a:spcPct val="150000"/>
              </a:lnSpc>
              <a:buFont typeface="Arial" panose="020B0604020202020204" pitchFamily="34" charset="0"/>
              <a:buChar char="•"/>
            </a:pPr>
            <a:r>
              <a:rPr lang="zh-TW" altLang="en-US" spc="300" dirty="0"/>
              <a:t>車輛的最基本操作是加速和減速的縱向操作，因此這可能是最重要的訊息交流。那目前的研究並沒有探討如何透過生態界面傳達自動駕駛車輛加速和減速的計畫。因此，本篇文章比較了傳統彈出式</a:t>
            </a:r>
            <a:r>
              <a:rPr lang="en-US" altLang="zh-TW" spc="300" dirty="0"/>
              <a:t>HMI</a:t>
            </a:r>
            <a:r>
              <a:rPr lang="zh-TW" altLang="en-US" spc="300" dirty="0"/>
              <a:t>及生態</a:t>
            </a:r>
            <a:r>
              <a:rPr lang="en-US" altLang="zh-TW" spc="300" dirty="0"/>
              <a:t>HMI</a:t>
            </a:r>
            <a:r>
              <a:rPr lang="zh-TW" altLang="en-US" spc="300" dirty="0"/>
              <a:t>。</a:t>
            </a:r>
            <a:endParaRPr lang="en-US" altLang="zh-TW" spc="300" dirty="0"/>
          </a:p>
        </p:txBody>
      </p:sp>
    </p:spTree>
    <p:extLst>
      <p:ext uri="{BB962C8B-B14F-4D97-AF65-F5344CB8AC3E}">
        <p14:creationId xmlns:p14="http://schemas.microsoft.com/office/powerpoint/2010/main" val="212829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2" name="文字方塊 1">
            <a:extLst>
              <a:ext uri="{FF2B5EF4-FFF2-40B4-BE49-F238E27FC236}">
                <a16:creationId xmlns:a16="http://schemas.microsoft.com/office/drawing/2014/main" id="{7ECF0471-9087-B92E-1844-966FC5853BB9}"/>
              </a:ext>
            </a:extLst>
          </p:cNvPr>
          <p:cNvSpPr txBox="1"/>
          <p:nvPr/>
        </p:nvSpPr>
        <p:spPr>
          <a:xfrm>
            <a:off x="359923" y="1482910"/>
            <a:ext cx="11543319" cy="25369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spc="300" dirty="0"/>
              <a:t>HMI</a:t>
            </a:r>
            <a:r>
              <a:rPr lang="zh-TW" altLang="en-US" spc="300" dirty="0"/>
              <a:t>對於</a:t>
            </a:r>
            <a:r>
              <a:rPr lang="zh-TW" altLang="en-US" b="1" spc="300" dirty="0"/>
              <a:t>確保正確的反應和良好的信任校準至關重要</a:t>
            </a:r>
            <a:r>
              <a:rPr lang="zh-TW" altLang="en-US" spc="300" dirty="0"/>
              <a:t>。例如 </a:t>
            </a:r>
            <a:r>
              <a:rPr lang="en-US" altLang="zh-TW" spc="300" dirty="0"/>
              <a:t>:</a:t>
            </a:r>
            <a:r>
              <a:rPr lang="zh-TW" altLang="en-US" spc="300" dirty="0"/>
              <a:t> 有學者指出，某些介面應確保在高度自動化的車輛中，駕駛員能隨時了解自動化的當前狀態和下一步行動</a:t>
            </a:r>
            <a:r>
              <a:rPr lang="en-US" altLang="zh-TW" spc="300" dirty="0"/>
              <a:t>(</a:t>
            </a:r>
            <a:r>
              <a:rPr lang="en-US" altLang="zh-TW" dirty="0" err="1"/>
              <a:t>Flemisch</a:t>
            </a:r>
            <a:r>
              <a:rPr lang="en-US" altLang="zh-TW" dirty="0"/>
              <a:t> et al. ,2011)</a:t>
            </a:r>
            <a:r>
              <a:rPr lang="zh-TW" altLang="en-US" dirty="0"/>
              <a:t>。</a:t>
            </a:r>
            <a:endParaRPr lang="en-US" altLang="zh-TW" dirty="0"/>
          </a:p>
          <a:p>
            <a:pPr marL="285750" indent="-285750">
              <a:lnSpc>
                <a:spcPct val="150000"/>
              </a:lnSpc>
              <a:buFont typeface="Arial" panose="020B0604020202020204" pitchFamily="34" charset="0"/>
              <a:buChar char="•"/>
            </a:pPr>
            <a:r>
              <a:rPr lang="zh-TW" altLang="en-US" spc="300" dirty="0"/>
              <a:t>應該確定</a:t>
            </a:r>
            <a:r>
              <a:rPr lang="zh-TW" altLang="en-US" b="1" spc="300" dirty="0"/>
              <a:t>如何在不分散駕駛員注意力或打擾駕駛員的情況下，</a:t>
            </a:r>
            <a:r>
              <a:rPr lang="zh-TW" altLang="en-US" spc="300" dirty="0"/>
              <a:t>以訊息方式傳達自動駕駛系統的狀態和意圖</a:t>
            </a:r>
            <a:r>
              <a:rPr lang="en-US" altLang="zh-TW" spc="300" dirty="0"/>
              <a:t>(</a:t>
            </a:r>
            <a:r>
              <a:rPr lang="en-US" altLang="zh-TW" dirty="0" err="1"/>
              <a:t>Körber</a:t>
            </a:r>
            <a:r>
              <a:rPr lang="en-US" altLang="zh-TW" dirty="0"/>
              <a:t>, </a:t>
            </a:r>
            <a:r>
              <a:rPr lang="en-US" altLang="zh-TW" dirty="0" err="1"/>
              <a:t>Baseler</a:t>
            </a:r>
            <a:r>
              <a:rPr lang="en-US" altLang="zh-TW" dirty="0"/>
              <a:t>, and </a:t>
            </a:r>
            <a:r>
              <a:rPr lang="en-US" altLang="zh-TW" dirty="0" err="1"/>
              <a:t>Bengler</a:t>
            </a:r>
            <a:r>
              <a:rPr lang="en-US" altLang="zh-TW" dirty="0"/>
              <a:t> ,2018)</a:t>
            </a:r>
            <a:r>
              <a:rPr lang="zh-TW" altLang="en-US" dirty="0"/>
              <a:t>。</a:t>
            </a:r>
            <a:endParaRPr lang="en-US" altLang="zh-TW" dirty="0"/>
          </a:p>
          <a:p>
            <a:pPr marL="285750" indent="-285750">
              <a:lnSpc>
                <a:spcPct val="150000"/>
              </a:lnSpc>
              <a:buFont typeface="Arial" panose="020B0604020202020204" pitchFamily="34" charset="0"/>
              <a:buChar char="•"/>
            </a:pPr>
            <a:r>
              <a:rPr lang="zh-TW" altLang="en-US" spc="300" dirty="0"/>
              <a:t>基於預測未來威脅，</a:t>
            </a:r>
            <a:r>
              <a:rPr lang="zh-TW" altLang="en-US" b="1" spc="300" dirty="0"/>
              <a:t>減少自動駕駛因為猜測</a:t>
            </a:r>
            <a:r>
              <a:rPr lang="en-US" altLang="zh-TW" dirty="0"/>
              <a:t>(</a:t>
            </a:r>
            <a:r>
              <a:rPr lang="en-US" altLang="zh-TW" dirty="0" err="1"/>
              <a:t>Grupe</a:t>
            </a:r>
            <a:r>
              <a:rPr lang="en-US" altLang="zh-TW" dirty="0"/>
              <a:t> &amp; </a:t>
            </a:r>
            <a:r>
              <a:rPr lang="en-US" altLang="zh-TW" dirty="0" err="1"/>
              <a:t>Nitschke</a:t>
            </a:r>
            <a:r>
              <a:rPr lang="en-US" altLang="zh-TW" dirty="0"/>
              <a:t>, 2013)</a:t>
            </a:r>
            <a:r>
              <a:rPr lang="zh-TW" altLang="en-US" spc="300" dirty="0"/>
              <a:t>和</a:t>
            </a:r>
            <a:r>
              <a:rPr lang="zh-TW" altLang="en-US" b="1" spc="300" dirty="0"/>
              <a:t>不知道車輛下一步將採取什麼行動</a:t>
            </a:r>
            <a:r>
              <a:rPr lang="en-US" altLang="zh-TW" dirty="0"/>
              <a:t>(Ng-</a:t>
            </a:r>
            <a:r>
              <a:rPr lang="en-US" altLang="zh-TW" dirty="0" err="1"/>
              <a:t>Thow</a:t>
            </a:r>
            <a:r>
              <a:rPr lang="en-US" altLang="zh-TW" dirty="0"/>
              <a:t>-Hing et al., 2013)</a:t>
            </a:r>
            <a:r>
              <a:rPr lang="zh-TW" altLang="en-US" spc="300" dirty="0"/>
              <a:t>而導致運作時資訊不足所產生的問題。</a:t>
            </a:r>
            <a:endParaRPr lang="en-US" altLang="zh-TW" spc="300" dirty="0"/>
          </a:p>
        </p:txBody>
      </p:sp>
      <p:sp>
        <p:nvSpPr>
          <p:cNvPr id="3" name="文字方塊 2">
            <a:extLst>
              <a:ext uri="{FF2B5EF4-FFF2-40B4-BE49-F238E27FC236}">
                <a16:creationId xmlns:a16="http://schemas.microsoft.com/office/drawing/2014/main" id="{D65370F1-2B4F-01FB-3147-2D4E7F3CEED7}"/>
              </a:ext>
            </a:extLst>
          </p:cNvPr>
          <p:cNvSpPr txBox="1"/>
          <p:nvPr/>
        </p:nvSpPr>
        <p:spPr>
          <a:xfrm>
            <a:off x="359922" y="4019887"/>
            <a:ext cx="11543319" cy="8749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pc="300" dirty="0"/>
              <a:t>駕駛員在自動駕駛過程中，駕駛員的</a:t>
            </a:r>
            <a:r>
              <a:rPr lang="zh-TW" altLang="en-US" b="1" spc="300" dirty="0"/>
              <a:t>分心會影響到接管的質量</a:t>
            </a:r>
            <a:r>
              <a:rPr lang="zh-TW" altLang="en-US" spc="300" dirty="0"/>
              <a:t>，偏離車道中心似乎是表明接管質量的最佳衡量標準</a:t>
            </a:r>
            <a:r>
              <a:rPr lang="en-US" altLang="zh-TW" spc="300" dirty="0"/>
              <a:t>(</a:t>
            </a:r>
            <a:r>
              <a:rPr lang="de-DE" altLang="zh-TW" dirty="0"/>
              <a:t>Zeeb, Buchner, and Schrauf ,2015, 2016)</a:t>
            </a:r>
            <a:r>
              <a:rPr lang="zh-TW" altLang="en-US" dirty="0"/>
              <a:t>。</a:t>
            </a:r>
            <a:endParaRPr lang="en-US" altLang="zh-TW" spc="300" dirty="0"/>
          </a:p>
        </p:txBody>
      </p:sp>
    </p:spTree>
    <p:extLst>
      <p:ext uri="{BB962C8B-B14F-4D97-AF65-F5344CB8AC3E}">
        <p14:creationId xmlns:p14="http://schemas.microsoft.com/office/powerpoint/2010/main" val="377464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6" name="文字方塊 5">
            <a:extLst>
              <a:ext uri="{FF2B5EF4-FFF2-40B4-BE49-F238E27FC236}">
                <a16:creationId xmlns:a16="http://schemas.microsoft.com/office/drawing/2014/main" id="{47CF8A7D-BC83-47C5-A201-21A1760C0E2E}"/>
              </a:ext>
            </a:extLst>
          </p:cNvPr>
          <p:cNvSpPr txBox="1"/>
          <p:nvPr/>
        </p:nvSpPr>
        <p:spPr>
          <a:xfrm>
            <a:off x="262760" y="1591485"/>
            <a:ext cx="5729284" cy="45948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pc="300" dirty="0"/>
              <a:t>改編自</a:t>
            </a:r>
            <a:r>
              <a:rPr lang="en-US" altLang="zh-TW" dirty="0" err="1"/>
              <a:t>Theeuwes</a:t>
            </a:r>
            <a:r>
              <a:rPr lang="en-US" altLang="zh-TW" dirty="0"/>
              <a:t>(1993)</a:t>
            </a:r>
            <a:r>
              <a:rPr lang="zh-TW" altLang="en-US" spc="300" dirty="0"/>
              <a:t>的模型說明相關理論。</a:t>
            </a:r>
            <a:endParaRPr lang="en-US" altLang="zh-TW" spc="300" dirty="0"/>
          </a:p>
        </p:txBody>
      </p:sp>
      <p:pic>
        <p:nvPicPr>
          <p:cNvPr id="2" name="圖片 1">
            <a:extLst>
              <a:ext uri="{FF2B5EF4-FFF2-40B4-BE49-F238E27FC236}">
                <a16:creationId xmlns:a16="http://schemas.microsoft.com/office/drawing/2014/main" id="{AD9B2444-AF43-4D5F-A092-CF34FFC171BC}"/>
              </a:ext>
            </a:extLst>
          </p:cNvPr>
          <p:cNvPicPr>
            <a:picLocks noChangeAspect="1"/>
          </p:cNvPicPr>
          <p:nvPr/>
        </p:nvPicPr>
        <p:blipFill rotWithShape="1">
          <a:blip r:embed="rId3"/>
          <a:srcRect l="2841" t="11094"/>
          <a:stretch/>
        </p:blipFill>
        <p:spPr>
          <a:xfrm>
            <a:off x="366716" y="2513612"/>
            <a:ext cx="5729284" cy="2921961"/>
          </a:xfrm>
          <a:prstGeom prst="rect">
            <a:avLst/>
          </a:prstGeom>
        </p:spPr>
      </p:pic>
      <p:grpSp>
        <p:nvGrpSpPr>
          <p:cNvPr id="8" name="群組 7">
            <a:extLst>
              <a:ext uri="{FF2B5EF4-FFF2-40B4-BE49-F238E27FC236}">
                <a16:creationId xmlns:a16="http://schemas.microsoft.com/office/drawing/2014/main" id="{F2B10FF1-69C5-43D3-9C54-668589CFE559}"/>
              </a:ext>
            </a:extLst>
          </p:cNvPr>
          <p:cNvGrpSpPr/>
          <p:nvPr/>
        </p:nvGrpSpPr>
        <p:grpSpPr>
          <a:xfrm>
            <a:off x="1910668" y="5435573"/>
            <a:ext cx="2517570" cy="570016"/>
            <a:chOff x="7291449" y="3954483"/>
            <a:chExt cx="2517570" cy="570016"/>
          </a:xfrm>
        </p:grpSpPr>
        <p:sp>
          <p:nvSpPr>
            <p:cNvPr id="7" name="矩形 6">
              <a:extLst>
                <a:ext uri="{FF2B5EF4-FFF2-40B4-BE49-F238E27FC236}">
                  <a16:creationId xmlns:a16="http://schemas.microsoft.com/office/drawing/2014/main" id="{1798DE48-8541-45A2-9076-67E6029C34EE}"/>
                </a:ext>
              </a:extLst>
            </p:cNvPr>
            <p:cNvSpPr/>
            <p:nvPr/>
          </p:nvSpPr>
          <p:spPr>
            <a:xfrm>
              <a:off x="7291449" y="3954483"/>
              <a:ext cx="2517570" cy="57001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EDFC450C-80A3-41CB-B7F7-2F1977D00237}"/>
                </a:ext>
              </a:extLst>
            </p:cNvPr>
            <p:cNvSpPr txBox="1"/>
            <p:nvPr/>
          </p:nvSpPr>
          <p:spPr>
            <a:xfrm>
              <a:off x="7422078" y="4063058"/>
              <a:ext cx="2386941" cy="369332"/>
            </a:xfrm>
            <a:prstGeom prst="rect">
              <a:avLst/>
            </a:prstGeom>
            <a:noFill/>
          </p:spPr>
          <p:txBody>
            <a:bodyPr wrap="square" rtlCol="0">
              <a:spAutoFit/>
            </a:bodyPr>
            <a:lstStyle/>
            <a:p>
              <a:r>
                <a:rPr lang="zh-TW" altLang="en-US" b="1" spc="300" dirty="0"/>
                <a:t>三圍度的駕駛任務</a:t>
              </a:r>
            </a:p>
          </p:txBody>
        </p:sp>
      </p:grpSp>
      <p:pic>
        <p:nvPicPr>
          <p:cNvPr id="9" name="圖片 8">
            <a:extLst>
              <a:ext uri="{FF2B5EF4-FFF2-40B4-BE49-F238E27FC236}">
                <a16:creationId xmlns:a16="http://schemas.microsoft.com/office/drawing/2014/main" id="{4FB186D2-EE55-4EA6-8886-7ED9D94A1E37}"/>
              </a:ext>
            </a:extLst>
          </p:cNvPr>
          <p:cNvPicPr>
            <a:picLocks noChangeAspect="1"/>
          </p:cNvPicPr>
          <p:nvPr/>
        </p:nvPicPr>
        <p:blipFill rotWithShape="1">
          <a:blip r:embed="rId4"/>
          <a:srcRect l="11708" t="8984" b="-1"/>
          <a:stretch/>
        </p:blipFill>
        <p:spPr>
          <a:xfrm>
            <a:off x="6854007" y="2492651"/>
            <a:ext cx="4663809" cy="2311256"/>
          </a:xfrm>
          <a:prstGeom prst="rect">
            <a:avLst/>
          </a:prstGeom>
        </p:spPr>
      </p:pic>
      <p:grpSp>
        <p:nvGrpSpPr>
          <p:cNvPr id="10" name="群組 9">
            <a:extLst>
              <a:ext uri="{FF2B5EF4-FFF2-40B4-BE49-F238E27FC236}">
                <a16:creationId xmlns:a16="http://schemas.microsoft.com/office/drawing/2014/main" id="{32F9243B-D17B-4C71-9CE8-5D442C9F0819}"/>
              </a:ext>
            </a:extLst>
          </p:cNvPr>
          <p:cNvGrpSpPr/>
          <p:nvPr/>
        </p:nvGrpSpPr>
        <p:grpSpPr>
          <a:xfrm>
            <a:off x="7781830" y="5435573"/>
            <a:ext cx="2808165" cy="570016"/>
            <a:chOff x="7291449" y="3954483"/>
            <a:chExt cx="2376851" cy="570016"/>
          </a:xfrm>
        </p:grpSpPr>
        <p:sp>
          <p:nvSpPr>
            <p:cNvPr id="11" name="矩形 10">
              <a:extLst>
                <a:ext uri="{FF2B5EF4-FFF2-40B4-BE49-F238E27FC236}">
                  <a16:creationId xmlns:a16="http://schemas.microsoft.com/office/drawing/2014/main" id="{785BF439-589B-4E15-AD8F-1D9B0C0B59F2}"/>
                </a:ext>
              </a:extLst>
            </p:cNvPr>
            <p:cNvSpPr/>
            <p:nvPr/>
          </p:nvSpPr>
          <p:spPr>
            <a:xfrm>
              <a:off x="7291449" y="3954483"/>
              <a:ext cx="2376851" cy="57001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2A36DE07-5FB6-4E95-A811-90BAA724A175}"/>
                </a:ext>
              </a:extLst>
            </p:cNvPr>
            <p:cNvSpPr txBox="1"/>
            <p:nvPr/>
          </p:nvSpPr>
          <p:spPr>
            <a:xfrm>
              <a:off x="7422078" y="4063058"/>
              <a:ext cx="2246222" cy="369332"/>
            </a:xfrm>
            <a:prstGeom prst="rect">
              <a:avLst/>
            </a:prstGeom>
            <a:noFill/>
          </p:spPr>
          <p:txBody>
            <a:bodyPr wrap="square" rtlCol="0">
              <a:spAutoFit/>
            </a:bodyPr>
            <a:lstStyle/>
            <a:p>
              <a:r>
                <a:rPr lang="zh-TW" altLang="en-US" b="1" spc="300" dirty="0"/>
                <a:t>駕駛任務的三個層級</a:t>
              </a:r>
            </a:p>
          </p:txBody>
        </p:sp>
      </p:grpSp>
      <p:sp>
        <p:nvSpPr>
          <p:cNvPr id="13" name="文字方塊 12">
            <a:extLst>
              <a:ext uri="{FF2B5EF4-FFF2-40B4-BE49-F238E27FC236}">
                <a16:creationId xmlns:a16="http://schemas.microsoft.com/office/drawing/2014/main" id="{8232E666-3D15-41F9-8D6B-F0A0A7F52FD2}"/>
              </a:ext>
            </a:extLst>
          </p:cNvPr>
          <p:cNvSpPr txBox="1"/>
          <p:nvPr/>
        </p:nvSpPr>
        <p:spPr>
          <a:xfrm>
            <a:off x="6459050" y="1719406"/>
            <a:ext cx="6011917" cy="369332"/>
          </a:xfrm>
          <a:prstGeom prst="rect">
            <a:avLst/>
          </a:prstGeom>
          <a:noFill/>
        </p:spPr>
        <p:txBody>
          <a:bodyPr wrap="square" rtlCol="0">
            <a:spAutoFit/>
          </a:bodyPr>
          <a:lstStyle/>
          <a:p>
            <a:pPr marL="285750" indent="-285750">
              <a:buFont typeface="Arial" panose="020B0604020202020204" pitchFamily="34" charset="0"/>
              <a:buChar char="•"/>
            </a:pPr>
            <a:r>
              <a:rPr lang="zh-TW" altLang="en-US" spc="300" dirty="0"/>
              <a:t>改編自</a:t>
            </a:r>
            <a:r>
              <a:rPr lang="en-US" altLang="zh-TW" dirty="0"/>
              <a:t>Alexander and</a:t>
            </a:r>
            <a:r>
              <a:rPr lang="zh-TW" altLang="en-US" dirty="0"/>
              <a:t> </a:t>
            </a:r>
            <a:r>
              <a:rPr lang="en-US" altLang="zh-TW" dirty="0" err="1"/>
              <a:t>Lunenfeld</a:t>
            </a:r>
            <a:r>
              <a:rPr lang="en-US" altLang="zh-TW" dirty="0"/>
              <a:t> (1986)</a:t>
            </a:r>
          </a:p>
        </p:txBody>
      </p:sp>
      <p:sp>
        <p:nvSpPr>
          <p:cNvPr id="15" name="矩形 14">
            <a:extLst>
              <a:ext uri="{FF2B5EF4-FFF2-40B4-BE49-F238E27FC236}">
                <a16:creationId xmlns:a16="http://schemas.microsoft.com/office/drawing/2014/main" id="{363E5EDE-FEAB-496C-8F8F-3FE07DAB7DE4}"/>
              </a:ext>
            </a:extLst>
          </p:cNvPr>
          <p:cNvSpPr/>
          <p:nvPr/>
        </p:nvSpPr>
        <p:spPr>
          <a:xfrm>
            <a:off x="7763764" y="5974905"/>
            <a:ext cx="2844048" cy="369332"/>
          </a:xfrm>
          <a:prstGeom prst="rect">
            <a:avLst/>
          </a:prstGeom>
        </p:spPr>
        <p:txBody>
          <a:bodyPr wrap="none">
            <a:spAutoFit/>
          </a:bodyPr>
          <a:lstStyle/>
          <a:p>
            <a:r>
              <a:rPr lang="en-US" altLang="zh-TW" dirty="0"/>
              <a:t>(Thompson et al., 2006)</a:t>
            </a:r>
            <a:endParaRPr lang="zh-TW" altLang="en-US" dirty="0"/>
          </a:p>
        </p:txBody>
      </p:sp>
    </p:spTree>
    <p:extLst>
      <p:ext uri="{BB962C8B-B14F-4D97-AF65-F5344CB8AC3E}">
        <p14:creationId xmlns:p14="http://schemas.microsoft.com/office/powerpoint/2010/main" val="311032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pic>
        <p:nvPicPr>
          <p:cNvPr id="2" name="圖片 1">
            <a:extLst>
              <a:ext uri="{FF2B5EF4-FFF2-40B4-BE49-F238E27FC236}">
                <a16:creationId xmlns:a16="http://schemas.microsoft.com/office/drawing/2014/main" id="{E9A28BB1-8025-4A69-A797-841A0E649ABC}"/>
              </a:ext>
            </a:extLst>
          </p:cNvPr>
          <p:cNvPicPr>
            <a:picLocks noChangeAspect="1"/>
          </p:cNvPicPr>
          <p:nvPr/>
        </p:nvPicPr>
        <p:blipFill rotWithShape="1">
          <a:blip r:embed="rId3"/>
          <a:srcRect l="2242" t="2078" r="1131"/>
          <a:stretch/>
        </p:blipFill>
        <p:spPr>
          <a:xfrm>
            <a:off x="269048" y="1515682"/>
            <a:ext cx="5322339" cy="4107814"/>
          </a:xfrm>
          <a:prstGeom prst="rect">
            <a:avLst/>
          </a:prstGeom>
        </p:spPr>
      </p:pic>
      <p:grpSp>
        <p:nvGrpSpPr>
          <p:cNvPr id="8" name="群組 7">
            <a:extLst>
              <a:ext uri="{FF2B5EF4-FFF2-40B4-BE49-F238E27FC236}">
                <a16:creationId xmlns:a16="http://schemas.microsoft.com/office/drawing/2014/main" id="{41E6C3A2-1993-4435-8C2B-E1C678CAA8A2}"/>
              </a:ext>
            </a:extLst>
          </p:cNvPr>
          <p:cNvGrpSpPr/>
          <p:nvPr/>
        </p:nvGrpSpPr>
        <p:grpSpPr>
          <a:xfrm>
            <a:off x="762628" y="5863909"/>
            <a:ext cx="4571372" cy="570016"/>
            <a:chOff x="7291449" y="3954483"/>
            <a:chExt cx="2517570" cy="570016"/>
          </a:xfrm>
        </p:grpSpPr>
        <p:sp>
          <p:nvSpPr>
            <p:cNvPr id="9" name="矩形 8">
              <a:extLst>
                <a:ext uri="{FF2B5EF4-FFF2-40B4-BE49-F238E27FC236}">
                  <a16:creationId xmlns:a16="http://schemas.microsoft.com/office/drawing/2014/main" id="{5A0E75C5-1E5A-4836-8DF8-E002472E8532}"/>
                </a:ext>
              </a:extLst>
            </p:cNvPr>
            <p:cNvSpPr/>
            <p:nvPr/>
          </p:nvSpPr>
          <p:spPr>
            <a:xfrm>
              <a:off x="7291449" y="3954483"/>
              <a:ext cx="2517570" cy="57001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B41DEE3F-46C9-4D63-BF9B-9B22B136F5E3}"/>
                </a:ext>
              </a:extLst>
            </p:cNvPr>
            <p:cNvSpPr txBox="1"/>
            <p:nvPr/>
          </p:nvSpPr>
          <p:spPr>
            <a:xfrm>
              <a:off x="7524661" y="4054825"/>
              <a:ext cx="2132338" cy="369332"/>
            </a:xfrm>
            <a:prstGeom prst="rect">
              <a:avLst/>
            </a:prstGeom>
            <a:noFill/>
          </p:spPr>
          <p:txBody>
            <a:bodyPr wrap="square" rtlCol="0">
              <a:spAutoFit/>
            </a:bodyPr>
            <a:lstStyle/>
            <a:p>
              <a:pPr algn="ctr"/>
              <a:r>
                <a:rPr lang="zh-TW" altLang="en-US" b="1" spc="300" dirty="0"/>
                <a:t>技巧</a:t>
              </a:r>
              <a:r>
                <a:rPr lang="en-US" altLang="zh-TW" b="1" spc="300" dirty="0"/>
                <a:t>-</a:t>
              </a:r>
              <a:r>
                <a:rPr lang="zh-TW" altLang="en-US" b="1" spc="300" dirty="0"/>
                <a:t>規則</a:t>
              </a:r>
              <a:r>
                <a:rPr lang="en-US" altLang="zh-TW" b="1" spc="300" dirty="0"/>
                <a:t>-</a:t>
              </a:r>
              <a:r>
                <a:rPr lang="zh-TW" altLang="en-US" b="1" spc="300" dirty="0"/>
                <a:t>知識</a:t>
              </a:r>
              <a:r>
                <a:rPr lang="en-US" altLang="zh-TW" b="1" spc="300" dirty="0"/>
                <a:t>(SRK)</a:t>
              </a:r>
              <a:endParaRPr lang="zh-TW" altLang="en-US" b="1" spc="300" dirty="0"/>
            </a:p>
          </p:txBody>
        </p:sp>
      </p:grpSp>
      <p:sp>
        <p:nvSpPr>
          <p:cNvPr id="11" name="文字方塊 10">
            <a:extLst>
              <a:ext uri="{FF2B5EF4-FFF2-40B4-BE49-F238E27FC236}">
                <a16:creationId xmlns:a16="http://schemas.microsoft.com/office/drawing/2014/main" id="{F4A50D77-A78F-236E-8D08-C346C7B72666}"/>
              </a:ext>
            </a:extLst>
          </p:cNvPr>
          <p:cNvSpPr txBox="1"/>
          <p:nvPr/>
        </p:nvSpPr>
        <p:spPr>
          <a:xfrm>
            <a:off x="5734019" y="2254836"/>
            <a:ext cx="6098058" cy="212147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TW" altLang="en-US" dirty="0"/>
              <a:t>因為自動化很可能會損害認知處理</a:t>
            </a:r>
            <a:r>
              <a:rPr lang="en-US" altLang="zh-TW" dirty="0"/>
              <a:t>(Young &amp; Stanton, 2002)</a:t>
            </a:r>
            <a:r>
              <a:rPr lang="zh-TW" altLang="en-US" dirty="0"/>
              <a:t>和駕駛員情況理解</a:t>
            </a:r>
            <a:r>
              <a:rPr lang="da-DK" altLang="zh-TW" dirty="0"/>
              <a:t> (Damböck &amp; Bengler, 2012; Gold et al., 2013; Radlmayr et al., 2014; Vogelpohl et al., 2018)</a:t>
            </a:r>
            <a:r>
              <a:rPr lang="zh-TW" altLang="en-US" dirty="0"/>
              <a:t>，所以生態界面可作為接管後快速準確地控制車輛的一種方式</a:t>
            </a:r>
            <a:r>
              <a:rPr lang="en-US" altLang="zh-TW" dirty="0"/>
              <a:t>(</a:t>
            </a:r>
            <a:r>
              <a:rPr lang="en-US" altLang="zh-TW" dirty="0" err="1"/>
              <a:t>Hajdukiewicz</a:t>
            </a:r>
            <a:r>
              <a:rPr lang="en-US" altLang="zh-TW" dirty="0"/>
              <a:t> &amp; Burns, 2004)</a:t>
            </a:r>
            <a:r>
              <a:rPr lang="zh-TW" altLang="en-US" dirty="0"/>
              <a:t>。</a:t>
            </a:r>
            <a:endParaRPr lang="en-US" altLang="zh-TW" spc="300" dirty="0"/>
          </a:p>
        </p:txBody>
      </p:sp>
      <p:sp>
        <p:nvSpPr>
          <p:cNvPr id="15" name="文字方塊 14">
            <a:extLst>
              <a:ext uri="{FF2B5EF4-FFF2-40B4-BE49-F238E27FC236}">
                <a16:creationId xmlns:a16="http://schemas.microsoft.com/office/drawing/2014/main" id="{C5F867AB-6798-D04E-0A3B-F2B8DE8DFCE0}"/>
              </a:ext>
            </a:extLst>
          </p:cNvPr>
          <p:cNvSpPr txBox="1"/>
          <p:nvPr/>
        </p:nvSpPr>
        <p:spPr>
          <a:xfrm>
            <a:off x="5734019" y="1795351"/>
            <a:ext cx="6202608" cy="45948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TW" dirty="0"/>
              <a:t>Rasmussen </a:t>
            </a:r>
            <a:r>
              <a:rPr lang="zh-TW" altLang="en-US" dirty="0"/>
              <a:t>對認知控制的需求遞增的行為分為三個層次</a:t>
            </a:r>
          </a:p>
        </p:txBody>
      </p:sp>
    </p:spTree>
    <p:extLst>
      <p:ext uri="{BB962C8B-B14F-4D97-AF65-F5344CB8AC3E}">
        <p14:creationId xmlns:p14="http://schemas.microsoft.com/office/powerpoint/2010/main" val="346658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5F89410A-ACA3-2909-70EF-037669BA2E3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graphicFrame>
        <p:nvGraphicFramePr>
          <p:cNvPr id="7" name="表格 6">
            <a:extLst>
              <a:ext uri="{FF2B5EF4-FFF2-40B4-BE49-F238E27FC236}">
                <a16:creationId xmlns:a16="http://schemas.microsoft.com/office/drawing/2014/main" id="{4675209F-130B-41EA-B76C-2E7B0660930E}"/>
              </a:ext>
            </a:extLst>
          </p:cNvPr>
          <p:cNvGraphicFramePr>
            <a:graphicFrameLocks noGrp="1"/>
          </p:cNvGraphicFramePr>
          <p:nvPr>
            <p:extLst>
              <p:ext uri="{D42A27DB-BD31-4B8C-83A1-F6EECF244321}">
                <p14:modId xmlns:p14="http://schemas.microsoft.com/office/powerpoint/2010/main" val="902587724"/>
              </p:ext>
            </p:extLst>
          </p:nvPr>
        </p:nvGraphicFramePr>
        <p:xfrm>
          <a:off x="5856249" y="2763625"/>
          <a:ext cx="5992024" cy="3657600"/>
        </p:xfrm>
        <a:graphic>
          <a:graphicData uri="http://schemas.openxmlformats.org/drawingml/2006/table">
            <a:tbl>
              <a:tblPr firstRow="1" bandRow="1">
                <a:tableStyleId>{5940675A-B579-460E-94D1-54222C63F5DA}</a:tableStyleId>
              </a:tblPr>
              <a:tblGrid>
                <a:gridCol w="4476997">
                  <a:extLst>
                    <a:ext uri="{9D8B030D-6E8A-4147-A177-3AD203B41FA5}">
                      <a16:colId xmlns:a16="http://schemas.microsoft.com/office/drawing/2014/main" val="2605340388"/>
                    </a:ext>
                  </a:extLst>
                </a:gridCol>
                <a:gridCol w="760021">
                  <a:extLst>
                    <a:ext uri="{9D8B030D-6E8A-4147-A177-3AD203B41FA5}">
                      <a16:colId xmlns:a16="http://schemas.microsoft.com/office/drawing/2014/main" val="2510847847"/>
                    </a:ext>
                  </a:extLst>
                </a:gridCol>
                <a:gridCol w="755006">
                  <a:extLst>
                    <a:ext uri="{9D8B030D-6E8A-4147-A177-3AD203B41FA5}">
                      <a16:colId xmlns:a16="http://schemas.microsoft.com/office/drawing/2014/main" val="242646332"/>
                    </a:ext>
                  </a:extLst>
                </a:gridCol>
              </a:tblGrid>
              <a:tr h="370840">
                <a:tc>
                  <a:txBody>
                    <a:bodyPr/>
                    <a:lstStyle/>
                    <a:p>
                      <a:endParaRPr lang="zh-TW" alt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dirty="0">
                          <a:solidFill>
                            <a:sysClr val="windowText" lastClr="000000"/>
                          </a:solidFill>
                        </a:rPr>
                        <a:t>傳統介面</a:t>
                      </a:r>
                    </a:p>
                  </a:txBody>
                  <a:tcPr>
                    <a:lnL w="12700" cap="flat" cmpd="sng" algn="ctr">
                      <a:solidFill>
                        <a:schemeClr val="tx1"/>
                      </a:solidFill>
                      <a:prstDash val="solid"/>
                      <a:round/>
                      <a:headEnd type="none" w="med" len="med"/>
                      <a:tailEnd type="none" w="med" len="med"/>
                    </a:lnL>
                  </a:tcPr>
                </a:tc>
                <a:tc>
                  <a:txBody>
                    <a:bodyPr/>
                    <a:lstStyle/>
                    <a:p>
                      <a:pPr algn="ctr"/>
                      <a:r>
                        <a:rPr lang="zh-TW" altLang="en-US" dirty="0">
                          <a:solidFill>
                            <a:sysClr val="windowText" lastClr="000000"/>
                          </a:solidFill>
                        </a:rPr>
                        <a:t>生態介面</a:t>
                      </a:r>
                    </a:p>
                  </a:txBody>
                  <a:tcPr/>
                </a:tc>
                <a:extLst>
                  <a:ext uri="{0D108BD9-81ED-4DB2-BD59-A6C34878D82A}">
                    <a16:rowId xmlns:a16="http://schemas.microsoft.com/office/drawing/2014/main" val="2296867335"/>
                  </a:ext>
                </a:extLst>
              </a:tr>
              <a:tr h="370840">
                <a:tc>
                  <a:txBody>
                    <a:bodyPr/>
                    <a:lstStyle/>
                    <a:p>
                      <a:r>
                        <a:rPr lang="zh-TW" altLang="en-US" b="1" spc="300" dirty="0">
                          <a:solidFill>
                            <a:sysClr val="windowText" lastClr="000000"/>
                          </a:solidFill>
                        </a:rPr>
                        <a:t>象徵</a:t>
                      </a:r>
                      <a:r>
                        <a:rPr lang="en-US" altLang="zh-TW" b="1" spc="300" dirty="0">
                          <a:solidFill>
                            <a:sysClr val="windowText" lastClr="000000"/>
                          </a:solidFill>
                        </a:rPr>
                        <a:t>(Symbol)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pc="300" dirty="0"/>
                        <a:t>必須處理正式的資訊</a:t>
                      </a:r>
                      <a:r>
                        <a:rPr lang="en-US" altLang="zh-TW" spc="300" dirty="0"/>
                        <a:t>(</a:t>
                      </a:r>
                      <a:r>
                        <a:rPr lang="zh-TW" altLang="en-US" spc="300" dirty="0"/>
                        <a:t>如果煞車對測速計是沒有任何影響</a:t>
                      </a:r>
                      <a:r>
                        <a:rPr lang="en-US" altLang="zh-TW" spc="300" dirty="0">
                          <a:sym typeface="Wingdings" panose="05000000000000000000" pitchFamily="2" charset="2"/>
                        </a:rPr>
                        <a:t></a:t>
                      </a:r>
                      <a:r>
                        <a:rPr lang="zh-TW" altLang="en-US" spc="300" dirty="0">
                          <a:sym typeface="Wingdings" panose="05000000000000000000" pitchFamily="2" charset="2"/>
                        </a:rPr>
                        <a:t>推測測速計是否有缺陷或煞車不起作用</a:t>
                      </a:r>
                      <a:r>
                        <a:rPr lang="en-US" altLang="zh-TW" spc="300" dirty="0">
                          <a:sym typeface="Wingdings" panose="05000000000000000000" pitchFamily="2" charset="2"/>
                        </a:rPr>
                        <a:t>)</a:t>
                      </a:r>
                    </a:p>
                  </a:txBody>
                  <a:tcPr>
                    <a:lnT w="12700" cap="flat" cmpd="sng" algn="ctr">
                      <a:solidFill>
                        <a:schemeClr val="tx1"/>
                      </a:solidFill>
                      <a:prstDash val="solid"/>
                      <a:round/>
                      <a:headEnd type="none" w="med" len="med"/>
                      <a:tailEnd type="none" w="med" len="med"/>
                    </a:lnT>
                  </a:tcPr>
                </a:tc>
                <a:tc>
                  <a:txBody>
                    <a:bodyPr/>
                    <a:lstStyle/>
                    <a:p>
                      <a:pPr algn="ctr"/>
                      <a:r>
                        <a:rPr lang="az-Cyrl-AZ" altLang="zh-TW" dirty="0">
                          <a:solidFill>
                            <a:sysClr val="windowText" lastClr="000000"/>
                          </a:solidFill>
                        </a:rPr>
                        <a:t>О</a:t>
                      </a:r>
                      <a:endParaRPr lang="zh-TW" altLang="en-US"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Cyrl-AZ" altLang="zh-TW" dirty="0">
                          <a:solidFill>
                            <a:sysClr val="windowText" lastClr="000000"/>
                          </a:solidFill>
                        </a:rPr>
                        <a:t>О</a:t>
                      </a:r>
                      <a:endParaRPr lang="zh-TW" altLang="en-US" dirty="0">
                        <a:solidFill>
                          <a:sysClr val="windowText" lastClr="000000"/>
                        </a:solidFill>
                      </a:endParaRPr>
                    </a:p>
                  </a:txBody>
                  <a:tcPr anchor="ctr"/>
                </a:tc>
                <a:extLst>
                  <a:ext uri="{0D108BD9-81ED-4DB2-BD59-A6C34878D82A}">
                    <a16:rowId xmlns:a16="http://schemas.microsoft.com/office/drawing/2014/main" val="624402917"/>
                  </a:ext>
                </a:extLst>
              </a:tr>
              <a:tr h="370840">
                <a:tc>
                  <a:txBody>
                    <a:bodyPr/>
                    <a:lstStyle/>
                    <a:p>
                      <a:r>
                        <a:rPr lang="zh-TW" altLang="en-US" b="1" spc="300" dirty="0">
                          <a:solidFill>
                            <a:sysClr val="windowText" lastClr="000000"/>
                          </a:solidFill>
                        </a:rPr>
                        <a:t>符號</a:t>
                      </a:r>
                      <a:r>
                        <a:rPr lang="en-US" altLang="zh-TW" b="1" spc="300" dirty="0">
                          <a:solidFill>
                            <a:sysClr val="windowText" lastClr="000000"/>
                          </a:solidFill>
                        </a:rPr>
                        <a:t>(Sign)</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pc="300" dirty="0">
                          <a:sym typeface="Wingdings" panose="05000000000000000000" pitchFamily="2" charset="2"/>
                        </a:rPr>
                        <a:t>如果視覺設定速度高於測速計上速度</a:t>
                      </a:r>
                      <a:r>
                        <a:rPr lang="en-US" altLang="zh-TW" spc="300" dirty="0">
                          <a:sym typeface="Wingdings" panose="05000000000000000000" pitchFamily="2" charset="2"/>
                        </a:rPr>
                        <a:t></a:t>
                      </a:r>
                      <a:r>
                        <a:rPr lang="zh-TW" altLang="en-US" spc="300" dirty="0">
                          <a:sym typeface="Wingdings" panose="05000000000000000000" pitchFamily="2" charset="2"/>
                        </a:rPr>
                        <a:t>減速</a:t>
                      </a:r>
                      <a:endParaRPr lang="en-US" altLang="zh-TW" spc="300" dirty="0">
                        <a:sym typeface="Wingdings" panose="05000000000000000000" pitchFamily="2" charset="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Cyrl-AZ" altLang="zh-TW" dirty="0">
                          <a:solidFill>
                            <a:sysClr val="windowText" lastClr="000000"/>
                          </a:solidFill>
                        </a:rPr>
                        <a:t>О</a:t>
                      </a:r>
                      <a:endParaRPr lang="zh-TW" altLang="en-US"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Cyrl-AZ" altLang="zh-TW" dirty="0">
                          <a:solidFill>
                            <a:sysClr val="windowText" lastClr="000000"/>
                          </a:solidFill>
                        </a:rPr>
                        <a:t>О</a:t>
                      </a:r>
                      <a:endParaRPr lang="zh-TW" altLang="en-US" dirty="0">
                        <a:solidFill>
                          <a:sysClr val="windowText" lastClr="000000"/>
                        </a:solidFill>
                      </a:endParaRPr>
                    </a:p>
                  </a:txBody>
                  <a:tcPr anchor="ctr"/>
                </a:tc>
                <a:extLst>
                  <a:ext uri="{0D108BD9-81ED-4DB2-BD59-A6C34878D82A}">
                    <a16:rowId xmlns:a16="http://schemas.microsoft.com/office/drawing/2014/main" val="765388116"/>
                  </a:ext>
                </a:extLst>
              </a:tr>
              <a:tr h="370840">
                <a:tc>
                  <a:txBody>
                    <a:bodyPr/>
                    <a:lstStyle/>
                    <a:p>
                      <a:r>
                        <a:rPr lang="zh-TW" altLang="en-US" b="1" spc="300" dirty="0">
                          <a:solidFill>
                            <a:sysClr val="windowText" lastClr="000000"/>
                          </a:solidFill>
                        </a:rPr>
                        <a:t>訊號</a:t>
                      </a:r>
                      <a:r>
                        <a:rPr lang="en-US" altLang="zh-TW" b="1" spc="300" dirty="0">
                          <a:solidFill>
                            <a:sysClr val="windowText" lastClr="000000"/>
                          </a:solidFill>
                        </a:rPr>
                        <a:t>(Signal)</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pc="300" dirty="0">
                          <a:sym typeface="Wingdings" panose="05000000000000000000" pitchFamily="2" charset="2"/>
                        </a:rPr>
                        <a:t>保持設定點</a:t>
                      </a:r>
                      <a:r>
                        <a:rPr lang="en-US" altLang="zh-TW" spc="300" dirty="0">
                          <a:sym typeface="Wingdings" panose="05000000000000000000" pitchFamily="2" charset="2"/>
                        </a:rPr>
                        <a:t></a:t>
                      </a:r>
                      <a:r>
                        <a:rPr lang="zh-TW" altLang="en-US" spc="300" dirty="0">
                          <a:sym typeface="Wingdings" panose="05000000000000000000" pitchFamily="2" charset="2"/>
                        </a:rPr>
                        <a:t>使與此設定點的偏差作為錯誤訊息並持續跟蹤</a:t>
                      </a:r>
                      <a:endParaRPr lang="en-US" altLang="zh-TW" spc="300" dirty="0">
                        <a:sym typeface="Wingdings" panose="05000000000000000000" pitchFamily="2" charset="2"/>
                      </a:endParaRPr>
                    </a:p>
                  </a:txBody>
                  <a:tcPr/>
                </a:tc>
                <a:tc>
                  <a:txBody>
                    <a:bodyPr/>
                    <a:lstStyle/>
                    <a:p>
                      <a:pPr algn="ctr"/>
                      <a:r>
                        <a:rPr lang="en-US" altLang="zh-TW" dirty="0">
                          <a:solidFill>
                            <a:sysClr val="windowText" lastClr="000000"/>
                          </a:solidFill>
                        </a:rPr>
                        <a:t>X</a:t>
                      </a:r>
                      <a:endParaRPr lang="zh-TW" altLang="en-US" dirty="0">
                        <a:solidFill>
                          <a:sysClr val="windowText" lastClr="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Cyrl-AZ" altLang="zh-TW" dirty="0">
                          <a:solidFill>
                            <a:sysClr val="windowText" lastClr="000000"/>
                          </a:solidFill>
                        </a:rPr>
                        <a:t>О</a:t>
                      </a:r>
                      <a:endParaRPr lang="zh-TW" altLang="en-US" dirty="0">
                        <a:solidFill>
                          <a:sysClr val="windowText" lastClr="000000"/>
                        </a:solidFill>
                      </a:endParaRPr>
                    </a:p>
                  </a:txBody>
                  <a:tcPr anchor="ctr"/>
                </a:tc>
                <a:extLst>
                  <a:ext uri="{0D108BD9-81ED-4DB2-BD59-A6C34878D82A}">
                    <a16:rowId xmlns:a16="http://schemas.microsoft.com/office/drawing/2014/main" val="1803226133"/>
                  </a:ext>
                </a:extLst>
              </a:tr>
            </a:tbl>
          </a:graphicData>
        </a:graphic>
      </p:graphicFrame>
      <p:sp>
        <p:nvSpPr>
          <p:cNvPr id="3" name="文字方塊 2">
            <a:extLst>
              <a:ext uri="{FF2B5EF4-FFF2-40B4-BE49-F238E27FC236}">
                <a16:creationId xmlns:a16="http://schemas.microsoft.com/office/drawing/2014/main" id="{D6D7F61A-2C26-EF0C-A60B-32EEDCD1B8A5}"/>
              </a:ext>
            </a:extLst>
          </p:cNvPr>
          <p:cNvSpPr txBox="1"/>
          <p:nvPr/>
        </p:nvSpPr>
        <p:spPr>
          <a:xfrm>
            <a:off x="5448576" y="871689"/>
            <a:ext cx="6421601" cy="17059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pc="300" dirty="0"/>
              <a:t>為了提供訊號，生態界面直接可視化可接受行為的約束，使他們顯而易見</a:t>
            </a:r>
            <a:r>
              <a:rPr lang="en-US" altLang="zh-TW" dirty="0"/>
              <a:t>(Rasmussen &amp; Vicente, 1989; </a:t>
            </a:r>
            <a:r>
              <a:rPr lang="en-US" altLang="zh-TW" dirty="0" err="1"/>
              <a:t>Seppelt</a:t>
            </a:r>
            <a:r>
              <a:rPr lang="en-US" altLang="zh-TW" dirty="0"/>
              <a:t> &amp; Lee, 2007)</a:t>
            </a:r>
            <a:r>
              <a:rPr lang="zh-TW" altLang="en-US" dirty="0"/>
              <a:t>。</a:t>
            </a:r>
            <a:r>
              <a:rPr lang="zh-TW" altLang="en-US" b="0" i="0" spc="300" dirty="0">
                <a:solidFill>
                  <a:srgbClr val="2E2E2E"/>
                </a:solidFill>
                <a:effectLst/>
                <a:latin typeface="NexusSerif"/>
              </a:rPr>
              <a:t>因此，生態界面需要更少的認知資源，這可能與自動化相關的工作一起減少。</a:t>
            </a:r>
            <a:endParaRPr lang="en-US" altLang="zh-TW" spc="300" dirty="0"/>
          </a:p>
        </p:txBody>
      </p:sp>
      <p:pic>
        <p:nvPicPr>
          <p:cNvPr id="6" name="圖片 5">
            <a:extLst>
              <a:ext uri="{FF2B5EF4-FFF2-40B4-BE49-F238E27FC236}">
                <a16:creationId xmlns:a16="http://schemas.microsoft.com/office/drawing/2014/main" id="{DA86842C-2237-8AF4-AF11-E6AEC959C862}"/>
              </a:ext>
            </a:extLst>
          </p:cNvPr>
          <p:cNvPicPr>
            <a:picLocks noChangeAspect="1"/>
          </p:cNvPicPr>
          <p:nvPr/>
        </p:nvPicPr>
        <p:blipFill rotWithShape="1">
          <a:blip r:embed="rId3"/>
          <a:srcRect l="2242" t="2078" r="1131"/>
          <a:stretch/>
        </p:blipFill>
        <p:spPr>
          <a:xfrm>
            <a:off x="269048" y="1515682"/>
            <a:ext cx="5322339" cy="4107814"/>
          </a:xfrm>
          <a:prstGeom prst="rect">
            <a:avLst/>
          </a:prstGeom>
        </p:spPr>
      </p:pic>
      <p:grpSp>
        <p:nvGrpSpPr>
          <p:cNvPr id="11" name="群組 10">
            <a:extLst>
              <a:ext uri="{FF2B5EF4-FFF2-40B4-BE49-F238E27FC236}">
                <a16:creationId xmlns:a16="http://schemas.microsoft.com/office/drawing/2014/main" id="{C21DC95F-E3F4-29FF-D818-1486306FAAED}"/>
              </a:ext>
            </a:extLst>
          </p:cNvPr>
          <p:cNvGrpSpPr/>
          <p:nvPr/>
        </p:nvGrpSpPr>
        <p:grpSpPr>
          <a:xfrm>
            <a:off x="762628" y="5863909"/>
            <a:ext cx="4571372" cy="570016"/>
            <a:chOff x="7291449" y="3954483"/>
            <a:chExt cx="2517570" cy="570016"/>
          </a:xfrm>
        </p:grpSpPr>
        <p:sp>
          <p:nvSpPr>
            <p:cNvPr id="12" name="矩形 11">
              <a:extLst>
                <a:ext uri="{FF2B5EF4-FFF2-40B4-BE49-F238E27FC236}">
                  <a16:creationId xmlns:a16="http://schemas.microsoft.com/office/drawing/2014/main" id="{B4D8A3C7-D84E-5968-B916-8EDA77773D56}"/>
                </a:ext>
              </a:extLst>
            </p:cNvPr>
            <p:cNvSpPr/>
            <p:nvPr/>
          </p:nvSpPr>
          <p:spPr>
            <a:xfrm>
              <a:off x="7291449" y="3954483"/>
              <a:ext cx="2517570" cy="57001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29DFA270-DC6C-97DA-6F38-F21AB978032C}"/>
                </a:ext>
              </a:extLst>
            </p:cNvPr>
            <p:cNvSpPr txBox="1"/>
            <p:nvPr/>
          </p:nvSpPr>
          <p:spPr>
            <a:xfrm>
              <a:off x="7524661" y="4054825"/>
              <a:ext cx="2132338" cy="369332"/>
            </a:xfrm>
            <a:prstGeom prst="rect">
              <a:avLst/>
            </a:prstGeom>
            <a:noFill/>
          </p:spPr>
          <p:txBody>
            <a:bodyPr wrap="square" rtlCol="0">
              <a:spAutoFit/>
            </a:bodyPr>
            <a:lstStyle/>
            <a:p>
              <a:pPr algn="ctr"/>
              <a:r>
                <a:rPr lang="zh-TW" altLang="en-US" b="1" spc="300" dirty="0"/>
                <a:t>技巧</a:t>
              </a:r>
              <a:r>
                <a:rPr lang="en-US" altLang="zh-TW" b="1" spc="300" dirty="0"/>
                <a:t>-</a:t>
              </a:r>
              <a:r>
                <a:rPr lang="zh-TW" altLang="en-US" b="1" spc="300" dirty="0"/>
                <a:t>規則</a:t>
              </a:r>
              <a:r>
                <a:rPr lang="en-US" altLang="zh-TW" b="1" spc="300" dirty="0"/>
                <a:t>-</a:t>
              </a:r>
              <a:r>
                <a:rPr lang="zh-TW" altLang="en-US" b="1" spc="300" dirty="0"/>
                <a:t>知識</a:t>
              </a:r>
              <a:r>
                <a:rPr lang="en-US" altLang="zh-TW" b="1" spc="300" dirty="0"/>
                <a:t>(SRK)</a:t>
              </a:r>
              <a:endParaRPr lang="zh-TW" altLang="en-US" b="1" spc="300" dirty="0"/>
            </a:p>
          </p:txBody>
        </p:sp>
      </p:grpSp>
    </p:spTree>
    <p:extLst>
      <p:ext uri="{BB962C8B-B14F-4D97-AF65-F5344CB8AC3E}">
        <p14:creationId xmlns:p14="http://schemas.microsoft.com/office/powerpoint/2010/main" val="57861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7F9E5F82-B610-D565-8E84-E1FA74BB9311}"/>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4" name="文字方塊 3">
            <a:extLst>
              <a:ext uri="{FF2B5EF4-FFF2-40B4-BE49-F238E27FC236}">
                <a16:creationId xmlns:a16="http://schemas.microsoft.com/office/drawing/2014/main" id="{5B7C4B8D-4856-40AC-B195-5430B4E91D0E}"/>
              </a:ext>
            </a:extLst>
          </p:cNvPr>
          <p:cNvSpPr txBox="1"/>
          <p:nvPr/>
        </p:nvSpPr>
        <p:spPr>
          <a:xfrm>
            <a:off x="359923" y="836579"/>
            <a:ext cx="3101490" cy="646331"/>
          </a:xfrm>
          <a:prstGeom prst="rect">
            <a:avLst/>
          </a:prstGeom>
          <a:noFill/>
        </p:spPr>
        <p:txBody>
          <a:bodyPr wrap="none" rtlCol="0">
            <a:spAutoFit/>
          </a:bodyPr>
          <a:lstStyle/>
          <a:p>
            <a:r>
              <a:rPr lang="en-US" altLang="zh-TW" sz="3600" b="1" dirty="0"/>
              <a:t>Introduction</a:t>
            </a:r>
            <a:endParaRPr lang="zh-TW" altLang="en-US" sz="3600" b="1" dirty="0"/>
          </a:p>
        </p:txBody>
      </p:sp>
      <p:pic>
        <p:nvPicPr>
          <p:cNvPr id="2" name="圖片 1">
            <a:extLst>
              <a:ext uri="{FF2B5EF4-FFF2-40B4-BE49-F238E27FC236}">
                <a16:creationId xmlns:a16="http://schemas.microsoft.com/office/drawing/2014/main" id="{2D8678E3-7AFC-C4A3-A0C4-A1722CE5EEC5}"/>
              </a:ext>
            </a:extLst>
          </p:cNvPr>
          <p:cNvPicPr>
            <a:picLocks noChangeAspect="1"/>
          </p:cNvPicPr>
          <p:nvPr/>
        </p:nvPicPr>
        <p:blipFill rotWithShape="1">
          <a:blip r:embed="rId2"/>
          <a:srcRect r="9779"/>
          <a:stretch/>
        </p:blipFill>
        <p:spPr>
          <a:xfrm>
            <a:off x="515776" y="1637662"/>
            <a:ext cx="3858515" cy="3204434"/>
          </a:xfrm>
          <a:prstGeom prst="rect">
            <a:avLst/>
          </a:prstGeom>
        </p:spPr>
      </p:pic>
      <p:pic>
        <p:nvPicPr>
          <p:cNvPr id="6" name="圖片 5">
            <a:extLst>
              <a:ext uri="{FF2B5EF4-FFF2-40B4-BE49-F238E27FC236}">
                <a16:creationId xmlns:a16="http://schemas.microsoft.com/office/drawing/2014/main" id="{5EA93D6A-A985-FF0F-09A9-2D1538932892}"/>
              </a:ext>
            </a:extLst>
          </p:cNvPr>
          <p:cNvPicPr>
            <a:picLocks noChangeAspect="1"/>
          </p:cNvPicPr>
          <p:nvPr/>
        </p:nvPicPr>
        <p:blipFill>
          <a:blip r:embed="rId3"/>
          <a:stretch>
            <a:fillRect/>
          </a:stretch>
        </p:blipFill>
        <p:spPr>
          <a:xfrm>
            <a:off x="6092084" y="1822835"/>
            <a:ext cx="5924550" cy="2257425"/>
          </a:xfrm>
          <a:prstGeom prst="rect">
            <a:avLst/>
          </a:prstGeom>
        </p:spPr>
      </p:pic>
      <p:sp>
        <p:nvSpPr>
          <p:cNvPr id="7" name="文字方塊 6">
            <a:extLst>
              <a:ext uri="{FF2B5EF4-FFF2-40B4-BE49-F238E27FC236}">
                <a16:creationId xmlns:a16="http://schemas.microsoft.com/office/drawing/2014/main" id="{4D87662C-5A78-53FC-4693-90A7F4FDDF14}"/>
              </a:ext>
            </a:extLst>
          </p:cNvPr>
          <p:cNvSpPr txBox="1"/>
          <p:nvPr/>
        </p:nvSpPr>
        <p:spPr>
          <a:xfrm>
            <a:off x="359923" y="4932969"/>
            <a:ext cx="5551520" cy="1290481"/>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TW" altLang="en-US" dirty="0"/>
              <a:t>自動化的加速及減速是透過藍色地毯的長度來顯示</a:t>
            </a:r>
            <a:endParaRPr lang="en-US" altLang="zh-TW" dirty="0"/>
          </a:p>
          <a:p>
            <a:pPr marL="285750" indent="-285750">
              <a:lnSpc>
                <a:spcPct val="150000"/>
              </a:lnSpc>
              <a:buFont typeface="Arial" panose="020B0604020202020204" pitchFamily="34" charset="0"/>
              <a:buChar char="•"/>
            </a:pPr>
            <a:r>
              <a:rPr lang="zh-TW" altLang="en-US" dirty="0"/>
              <a:t>手動的加速及減速是透過箭頭的上、下來顯示</a:t>
            </a:r>
            <a:endParaRPr lang="en-US" altLang="zh-TW" dirty="0"/>
          </a:p>
          <a:p>
            <a:pPr marL="285750" indent="-285750">
              <a:lnSpc>
                <a:spcPct val="150000"/>
              </a:lnSpc>
              <a:buFont typeface="Arial" panose="020B0604020202020204" pitchFamily="34" charset="0"/>
              <a:buChar char="•"/>
            </a:pPr>
            <a:r>
              <a:rPr lang="zh-TW" altLang="en-US" dirty="0"/>
              <a:t>左右變道均使用箭頭</a:t>
            </a:r>
          </a:p>
        </p:txBody>
      </p:sp>
      <p:sp>
        <p:nvSpPr>
          <p:cNvPr id="9" name="文字方塊 8">
            <a:extLst>
              <a:ext uri="{FF2B5EF4-FFF2-40B4-BE49-F238E27FC236}">
                <a16:creationId xmlns:a16="http://schemas.microsoft.com/office/drawing/2014/main" id="{E41BFE4F-18A3-21F8-6255-14B749D5F69E}"/>
              </a:ext>
            </a:extLst>
          </p:cNvPr>
          <p:cNvSpPr txBox="1"/>
          <p:nvPr/>
        </p:nvSpPr>
        <p:spPr>
          <a:xfrm>
            <a:off x="6096000" y="4250905"/>
            <a:ext cx="5920634" cy="1294713"/>
          </a:xfrm>
          <a:prstGeom prst="rect">
            <a:avLst/>
          </a:prstGeom>
          <a:noFill/>
        </p:spPr>
        <p:txBody>
          <a:bodyPr wrap="square">
            <a:spAutoFit/>
          </a:bodyPr>
          <a:lstStyle/>
          <a:p>
            <a:pPr>
              <a:lnSpc>
                <a:spcPct val="150000"/>
              </a:lnSpc>
            </a:pPr>
            <a:r>
              <a:rPr lang="zh-TW" altLang="en-US" b="0" i="0" dirty="0">
                <a:solidFill>
                  <a:srgbClr val="2E2E2E"/>
                </a:solidFill>
                <a:effectLst/>
                <a:latin typeface="NexusSerif"/>
              </a:rPr>
              <a:t>左圖 </a:t>
            </a:r>
            <a:r>
              <a:rPr lang="en-US" altLang="zh-TW" b="0" i="0" dirty="0">
                <a:solidFill>
                  <a:srgbClr val="2E2E2E"/>
                </a:solidFill>
                <a:effectLst/>
                <a:latin typeface="NexusSerif"/>
              </a:rPr>
              <a:t>:</a:t>
            </a:r>
            <a:r>
              <a:rPr lang="zh-TW" altLang="en-US" b="0" i="0" dirty="0">
                <a:solidFill>
                  <a:srgbClr val="2E2E2E"/>
                </a:solidFill>
                <a:effectLst/>
                <a:latin typeface="NexusSerif"/>
              </a:rPr>
              <a:t> 車輛速度太慢所以要加速，則地毯在支架之前結束</a:t>
            </a:r>
            <a:endParaRPr lang="en-US" altLang="zh-TW" dirty="0">
              <a:solidFill>
                <a:srgbClr val="2E2E2E"/>
              </a:solidFill>
              <a:latin typeface="NexusSerif"/>
            </a:endParaRPr>
          </a:p>
          <a:p>
            <a:pPr>
              <a:lnSpc>
                <a:spcPct val="150000"/>
              </a:lnSpc>
            </a:pPr>
            <a:r>
              <a:rPr lang="zh-TW" altLang="en-US" b="0" i="0" dirty="0">
                <a:solidFill>
                  <a:srgbClr val="2E2E2E"/>
                </a:solidFill>
                <a:effectLst/>
                <a:latin typeface="NexusSerif"/>
              </a:rPr>
              <a:t>右圖 </a:t>
            </a:r>
            <a:r>
              <a:rPr lang="en-US" altLang="zh-TW" b="0" i="0" dirty="0">
                <a:solidFill>
                  <a:srgbClr val="2E2E2E"/>
                </a:solidFill>
                <a:effectLst/>
                <a:latin typeface="NexusSerif"/>
              </a:rPr>
              <a:t>:</a:t>
            </a:r>
            <a:r>
              <a:rPr lang="zh-TW" altLang="en-US" b="0" i="0" dirty="0">
                <a:solidFill>
                  <a:srgbClr val="2E2E2E"/>
                </a:solidFill>
                <a:effectLst/>
                <a:latin typeface="NexusSerif"/>
              </a:rPr>
              <a:t> 如果車輛行駛過快需減速，它會伸出支架</a:t>
            </a:r>
            <a:endParaRPr lang="en-US" altLang="zh-TW" b="0" i="0" dirty="0">
              <a:solidFill>
                <a:srgbClr val="2E2E2E"/>
              </a:solidFill>
              <a:effectLst/>
              <a:latin typeface="NexusSerif"/>
            </a:endParaRPr>
          </a:p>
          <a:p>
            <a:pPr>
              <a:lnSpc>
                <a:spcPct val="150000"/>
              </a:lnSpc>
            </a:pPr>
            <a:r>
              <a:rPr lang="zh-TW" altLang="en-US" dirty="0">
                <a:solidFill>
                  <a:srgbClr val="2E2E2E"/>
                </a:solidFill>
                <a:latin typeface="NexusSerif"/>
              </a:rPr>
              <a:t>中間 </a:t>
            </a:r>
            <a:r>
              <a:rPr lang="en-US" altLang="zh-TW" dirty="0">
                <a:solidFill>
                  <a:srgbClr val="2E2E2E"/>
                </a:solidFill>
                <a:latin typeface="NexusSerif"/>
              </a:rPr>
              <a:t>:</a:t>
            </a:r>
            <a:r>
              <a:rPr lang="zh-TW" altLang="en-US" dirty="0">
                <a:solidFill>
                  <a:srgbClr val="2E2E2E"/>
                </a:solidFill>
                <a:latin typeface="NexusSerif"/>
              </a:rPr>
              <a:t> </a:t>
            </a:r>
            <a:r>
              <a:rPr lang="zh-TW" altLang="en-US" b="0" i="0" dirty="0">
                <a:solidFill>
                  <a:srgbClr val="2E2E2E"/>
                </a:solidFill>
                <a:effectLst/>
                <a:latin typeface="NexusSerif"/>
              </a:rPr>
              <a:t>當速度合適時</a:t>
            </a:r>
            <a:r>
              <a:rPr lang="zh-TW" altLang="en-US" dirty="0">
                <a:solidFill>
                  <a:srgbClr val="2E2E2E"/>
                </a:solidFill>
                <a:latin typeface="NexusSerif"/>
              </a:rPr>
              <a:t>，</a:t>
            </a:r>
            <a:r>
              <a:rPr lang="zh-TW" altLang="en-US" b="0" i="0" dirty="0">
                <a:solidFill>
                  <a:srgbClr val="2E2E2E"/>
                </a:solidFill>
                <a:effectLst/>
                <a:latin typeface="NexusSerif"/>
              </a:rPr>
              <a:t>它會與支架匹配</a:t>
            </a:r>
            <a:endParaRPr lang="zh-TW" altLang="en-US" dirty="0"/>
          </a:p>
        </p:txBody>
      </p:sp>
    </p:spTree>
    <p:extLst>
      <p:ext uri="{BB962C8B-B14F-4D97-AF65-F5344CB8AC3E}">
        <p14:creationId xmlns:p14="http://schemas.microsoft.com/office/powerpoint/2010/main" val="395829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2" name="文字方塊 1">
            <a:extLst>
              <a:ext uri="{FF2B5EF4-FFF2-40B4-BE49-F238E27FC236}">
                <a16:creationId xmlns:a16="http://schemas.microsoft.com/office/drawing/2014/main" id="{4B6E82BC-1E0B-FE64-B74B-64E8B33541B3}"/>
              </a:ext>
            </a:extLst>
          </p:cNvPr>
          <p:cNvSpPr txBox="1"/>
          <p:nvPr/>
        </p:nvSpPr>
        <p:spPr>
          <a:xfrm>
            <a:off x="359923" y="836579"/>
            <a:ext cx="4398961" cy="646331"/>
          </a:xfrm>
          <a:prstGeom prst="rect">
            <a:avLst/>
          </a:prstGeom>
          <a:noFill/>
        </p:spPr>
        <p:txBody>
          <a:bodyPr wrap="none" rtlCol="0">
            <a:spAutoFit/>
          </a:bodyPr>
          <a:lstStyle/>
          <a:p>
            <a:r>
              <a:rPr lang="en-US" altLang="zh-TW" sz="3600" b="1" dirty="0"/>
              <a:t>Method</a:t>
            </a:r>
            <a:r>
              <a:rPr lang="zh-TW" altLang="en-US" sz="3600" b="1" dirty="0"/>
              <a:t> </a:t>
            </a:r>
            <a:r>
              <a:rPr lang="en-US" altLang="zh-TW" sz="3600" b="1" dirty="0"/>
              <a:t>–</a:t>
            </a:r>
            <a:r>
              <a:rPr lang="zh-TW" altLang="en-US" sz="3600" b="1" dirty="0"/>
              <a:t> 實驗設計</a:t>
            </a:r>
          </a:p>
        </p:txBody>
      </p:sp>
      <p:sp>
        <p:nvSpPr>
          <p:cNvPr id="3" name="文字方塊 2">
            <a:extLst>
              <a:ext uri="{FF2B5EF4-FFF2-40B4-BE49-F238E27FC236}">
                <a16:creationId xmlns:a16="http://schemas.microsoft.com/office/drawing/2014/main" id="{C0E08510-05EF-5526-C19B-576F4B329311}"/>
              </a:ext>
            </a:extLst>
          </p:cNvPr>
          <p:cNvSpPr txBox="1"/>
          <p:nvPr/>
        </p:nvSpPr>
        <p:spPr>
          <a:xfrm>
            <a:off x="799432" y="3046272"/>
            <a:ext cx="7513595" cy="400110"/>
          </a:xfrm>
          <a:prstGeom prst="rect">
            <a:avLst/>
          </a:prstGeom>
          <a:noFill/>
        </p:spPr>
        <p:txBody>
          <a:bodyPr wrap="none" rtlCol="0">
            <a:spAutoFit/>
          </a:bodyPr>
          <a:lstStyle/>
          <a:p>
            <a:pPr marL="342900" indent="-342900" algn="dist">
              <a:buFont typeface="Arial" panose="020B0604020202020204" pitchFamily="34" charset="0"/>
              <a:buChar char="•"/>
            </a:pPr>
            <a:r>
              <a:rPr lang="zh-TW" altLang="en-US" sz="2000" spc="300" dirty="0"/>
              <a:t>自變項 </a:t>
            </a:r>
            <a:r>
              <a:rPr lang="en-US" altLang="zh-TW" sz="2000" spc="300" dirty="0"/>
              <a:t>:</a:t>
            </a:r>
            <a:r>
              <a:rPr lang="zh-TW" altLang="en-US" sz="2000" spc="300" dirty="0"/>
              <a:t> 傳統</a:t>
            </a:r>
            <a:r>
              <a:rPr lang="en-US" altLang="zh-TW" sz="2000" spc="300" dirty="0"/>
              <a:t>HMI</a:t>
            </a:r>
            <a:r>
              <a:rPr lang="zh-TW" altLang="en-US" sz="2000" spc="300" dirty="0"/>
              <a:t>、生態</a:t>
            </a:r>
            <a:r>
              <a:rPr lang="en-US" altLang="zh-TW" sz="2000" spc="300" dirty="0"/>
              <a:t>HMI</a:t>
            </a:r>
            <a:r>
              <a:rPr lang="zh-TW" altLang="en-US" sz="2000" spc="300" dirty="0"/>
              <a:t> </a:t>
            </a:r>
            <a:r>
              <a:rPr lang="en-US" altLang="zh-TW" sz="2000" spc="300" dirty="0"/>
              <a:t>(</a:t>
            </a:r>
            <a:r>
              <a:rPr lang="zh-TW" altLang="en-US" sz="2000" spc="300" dirty="0"/>
              <a:t>兩者皆有傳統計速計</a:t>
            </a:r>
            <a:r>
              <a:rPr lang="en-US" altLang="zh-TW" sz="2000" spc="300" dirty="0"/>
              <a:t>)</a:t>
            </a:r>
            <a:endParaRPr lang="zh-TW" altLang="en-US" sz="2000" spc="300" dirty="0"/>
          </a:p>
        </p:txBody>
      </p:sp>
      <p:graphicFrame>
        <p:nvGraphicFramePr>
          <p:cNvPr id="6" name="表格 6">
            <a:extLst>
              <a:ext uri="{FF2B5EF4-FFF2-40B4-BE49-F238E27FC236}">
                <a16:creationId xmlns:a16="http://schemas.microsoft.com/office/drawing/2014/main" id="{9EA4ECE3-384C-DD09-8F16-6E78AED1F2F8}"/>
              </a:ext>
            </a:extLst>
          </p:cNvPr>
          <p:cNvGraphicFramePr>
            <a:graphicFrameLocks noGrp="1"/>
          </p:cNvGraphicFramePr>
          <p:nvPr>
            <p:extLst>
              <p:ext uri="{D42A27DB-BD31-4B8C-83A1-F6EECF244321}">
                <p14:modId xmlns:p14="http://schemas.microsoft.com/office/powerpoint/2010/main" val="3679363607"/>
              </p:ext>
            </p:extLst>
          </p:nvPr>
        </p:nvGraphicFramePr>
        <p:xfrm>
          <a:off x="1650332" y="3759643"/>
          <a:ext cx="8503651" cy="1981200"/>
        </p:xfrm>
        <a:graphic>
          <a:graphicData uri="http://schemas.openxmlformats.org/drawingml/2006/table">
            <a:tbl>
              <a:tblPr firstRow="1" bandRow="1">
                <a:tableStyleId>{5940675A-B579-460E-94D1-54222C63F5DA}</a:tableStyleId>
              </a:tblPr>
              <a:tblGrid>
                <a:gridCol w="2229853">
                  <a:extLst>
                    <a:ext uri="{9D8B030D-6E8A-4147-A177-3AD203B41FA5}">
                      <a16:colId xmlns:a16="http://schemas.microsoft.com/office/drawing/2014/main" val="2936090633"/>
                    </a:ext>
                  </a:extLst>
                </a:gridCol>
                <a:gridCol w="3136899">
                  <a:extLst>
                    <a:ext uri="{9D8B030D-6E8A-4147-A177-3AD203B41FA5}">
                      <a16:colId xmlns:a16="http://schemas.microsoft.com/office/drawing/2014/main" val="1838445345"/>
                    </a:ext>
                  </a:extLst>
                </a:gridCol>
                <a:gridCol w="3136899">
                  <a:extLst>
                    <a:ext uri="{9D8B030D-6E8A-4147-A177-3AD203B41FA5}">
                      <a16:colId xmlns:a16="http://schemas.microsoft.com/office/drawing/2014/main" val="4041832541"/>
                    </a:ext>
                  </a:extLst>
                </a:gridCol>
              </a:tblGrid>
              <a:tr h="370840">
                <a:tc>
                  <a:txBody>
                    <a:bodyPr/>
                    <a:lstStyle/>
                    <a:p>
                      <a:pPr algn="ctr"/>
                      <a:endParaRPr lang="zh-TW" altLang="en-US" sz="2000" spc="300" dirty="0">
                        <a:solidFill>
                          <a:sysClr val="windowText" lastClr="000000"/>
                        </a:solidFill>
                      </a:endParaRPr>
                    </a:p>
                  </a:txBody>
                  <a:tcPr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tcPr>
                </a:tc>
                <a:tc>
                  <a:txBody>
                    <a:bodyPr/>
                    <a:lstStyle/>
                    <a:p>
                      <a:pPr algn="ctr"/>
                      <a:r>
                        <a:rPr lang="zh-TW" altLang="en-US" sz="2000" b="1" spc="300" dirty="0">
                          <a:solidFill>
                            <a:sysClr val="windowText" lastClr="000000"/>
                          </a:solidFill>
                        </a:rPr>
                        <a:t>傳統彈出介面</a:t>
                      </a:r>
                    </a:p>
                  </a:txBody>
                  <a:tcPr anchor="ctr">
                    <a:solidFill>
                      <a:schemeClr val="accent1">
                        <a:lumMod val="20000"/>
                        <a:lumOff val="80000"/>
                      </a:schemeClr>
                    </a:solidFill>
                  </a:tcPr>
                </a:tc>
                <a:tc>
                  <a:txBody>
                    <a:bodyPr/>
                    <a:lstStyle/>
                    <a:p>
                      <a:pPr algn="ctr"/>
                      <a:r>
                        <a:rPr lang="zh-TW" altLang="en-US" sz="2000" b="1" spc="300" dirty="0">
                          <a:solidFill>
                            <a:sysClr val="windowText" lastClr="000000"/>
                          </a:solidFill>
                        </a:rPr>
                        <a:t>生態介面</a:t>
                      </a:r>
                    </a:p>
                  </a:txBody>
                  <a:tcPr anchor="ctr">
                    <a:solidFill>
                      <a:schemeClr val="accent1">
                        <a:lumMod val="20000"/>
                        <a:lumOff val="80000"/>
                      </a:schemeClr>
                    </a:solidFill>
                  </a:tcPr>
                </a:tc>
                <a:extLst>
                  <a:ext uri="{0D108BD9-81ED-4DB2-BD59-A6C34878D82A}">
                    <a16:rowId xmlns:a16="http://schemas.microsoft.com/office/drawing/2014/main" val="2082506736"/>
                  </a:ext>
                </a:extLst>
              </a:tr>
              <a:tr h="370840">
                <a:tc rowSpan="2">
                  <a:txBody>
                    <a:bodyPr/>
                    <a:lstStyle/>
                    <a:p>
                      <a:pPr algn="ctr"/>
                      <a:r>
                        <a:rPr lang="zh-TW" altLang="en-US" sz="2000" b="1" spc="300" dirty="0">
                          <a:solidFill>
                            <a:sysClr val="windowText" lastClr="000000"/>
                          </a:solidFill>
                        </a:rPr>
                        <a:t>自動駕駛</a:t>
                      </a:r>
                    </a:p>
                  </a:txBody>
                  <a:tcPr anchor="ctr">
                    <a:solidFill>
                      <a:schemeClr val="accent3">
                        <a:lumMod val="20000"/>
                        <a:lumOff val="80000"/>
                      </a:schemeClr>
                    </a:solidFill>
                  </a:tcPr>
                </a:tc>
                <a:tc rowSpan="2">
                  <a:txBody>
                    <a:bodyPr/>
                    <a:lstStyle/>
                    <a:p>
                      <a:pPr algn="ctr"/>
                      <a:r>
                        <a:rPr lang="zh-TW" altLang="en-US" sz="2000" spc="300" dirty="0">
                          <a:solidFill>
                            <a:sysClr val="windowText" lastClr="000000"/>
                          </a:solidFill>
                        </a:rPr>
                        <a:t>速度調整</a:t>
                      </a:r>
                    </a:p>
                  </a:txBody>
                  <a:tcPr anchor="ctr"/>
                </a:tc>
                <a:tc>
                  <a:txBody>
                    <a:bodyPr/>
                    <a:lstStyle/>
                    <a:p>
                      <a:pPr algn="ctr"/>
                      <a:r>
                        <a:rPr lang="zh-TW" altLang="en-US" sz="2000" spc="300" dirty="0">
                          <a:solidFill>
                            <a:sysClr val="windowText" lastClr="000000"/>
                          </a:solidFill>
                        </a:rPr>
                        <a:t>速度調整</a:t>
                      </a:r>
                    </a:p>
                  </a:txBody>
                  <a:tcPr anchor="ctr"/>
                </a:tc>
                <a:extLst>
                  <a:ext uri="{0D108BD9-81ED-4DB2-BD59-A6C34878D82A}">
                    <a16:rowId xmlns:a16="http://schemas.microsoft.com/office/drawing/2014/main" val="2232997915"/>
                  </a:ext>
                </a:extLst>
              </a:tr>
              <a:tr h="370840">
                <a:tc vMerge="1">
                  <a:txBody>
                    <a:bodyPr/>
                    <a:lstStyle/>
                    <a:p>
                      <a:pPr algn="ct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vMerge="1">
                  <a:txBody>
                    <a:bodyPr/>
                    <a:lstStyle/>
                    <a:p>
                      <a:pPr algn="ctr"/>
                      <a:endParaRPr lang="zh-TW" altLang="en-US" dirty="0">
                        <a:solidFill>
                          <a:sysClr val="windowText" lastClr="000000"/>
                        </a:solidFill>
                      </a:endParaRPr>
                    </a:p>
                  </a:txBody>
                  <a:tcPr/>
                </a:tc>
                <a:tc>
                  <a:txBody>
                    <a:bodyPr/>
                    <a:lstStyle/>
                    <a:p>
                      <a:pPr algn="ctr"/>
                      <a:r>
                        <a:rPr lang="zh-TW" altLang="en-US" sz="2000" spc="300" dirty="0">
                          <a:solidFill>
                            <a:sysClr val="windowText" lastClr="000000"/>
                          </a:solidFill>
                        </a:rPr>
                        <a:t>車道保持</a:t>
                      </a:r>
                    </a:p>
                  </a:txBody>
                  <a:tcPr anchor="ctr"/>
                </a:tc>
                <a:extLst>
                  <a:ext uri="{0D108BD9-81ED-4DB2-BD59-A6C34878D82A}">
                    <a16:rowId xmlns:a16="http://schemas.microsoft.com/office/drawing/2014/main" val="2899319918"/>
                  </a:ext>
                </a:extLst>
              </a:tr>
              <a:tr h="370840">
                <a:tc rowSpan="2">
                  <a:txBody>
                    <a:bodyPr/>
                    <a:lstStyle/>
                    <a:p>
                      <a:pPr algn="ctr"/>
                      <a:r>
                        <a:rPr lang="zh-TW" altLang="en-US" sz="2000" b="1" spc="300" dirty="0">
                          <a:solidFill>
                            <a:sysClr val="windowText" lastClr="000000"/>
                          </a:solidFill>
                        </a:rPr>
                        <a:t>接管後</a:t>
                      </a:r>
                    </a:p>
                  </a:txBody>
                  <a:tcPr anchor="ctr">
                    <a:solidFill>
                      <a:schemeClr val="accent3">
                        <a:lumMod val="20000"/>
                        <a:lumOff val="80000"/>
                      </a:schemeClr>
                    </a:solidFill>
                  </a:tcPr>
                </a:tc>
                <a:tc rowSpan="2">
                  <a:txBody>
                    <a:bodyPr/>
                    <a:lstStyle/>
                    <a:p>
                      <a:pPr algn="ctr"/>
                      <a:r>
                        <a:rPr lang="zh-TW" altLang="en-US" sz="2000" spc="300" dirty="0">
                          <a:solidFill>
                            <a:sysClr val="windowText" lastClr="000000"/>
                          </a:solidFill>
                        </a:rPr>
                        <a:t>速度</a:t>
                      </a:r>
                    </a:p>
                  </a:txBody>
                  <a:tcPr anchor="ctr"/>
                </a:tc>
                <a:tc>
                  <a:txBody>
                    <a:bodyPr/>
                    <a:lstStyle/>
                    <a:p>
                      <a:pPr algn="ctr"/>
                      <a:r>
                        <a:rPr lang="zh-TW" altLang="en-US" sz="2000" spc="300" dirty="0">
                          <a:solidFill>
                            <a:sysClr val="windowText" lastClr="000000"/>
                          </a:solidFill>
                        </a:rPr>
                        <a:t>速度</a:t>
                      </a:r>
                    </a:p>
                  </a:txBody>
                  <a:tcPr anchor="ctr"/>
                </a:tc>
                <a:extLst>
                  <a:ext uri="{0D108BD9-81ED-4DB2-BD59-A6C34878D82A}">
                    <a16:rowId xmlns:a16="http://schemas.microsoft.com/office/drawing/2014/main" val="3228571516"/>
                  </a:ext>
                </a:extLst>
              </a:tr>
              <a:tr h="370840">
                <a:tc vMerge="1">
                  <a:txBody>
                    <a:bodyPr/>
                    <a:lstStyle/>
                    <a:p>
                      <a:pPr algn="ctr"/>
                      <a:endParaRPr lang="zh-TW" altLang="en-US" dirty="0">
                        <a:solidFill>
                          <a:sysClr val="windowText" lastClr="000000"/>
                        </a:solidFill>
                      </a:endParaRPr>
                    </a:p>
                  </a:txBody>
                  <a:tcPr>
                    <a:lnT w="28575" cap="flat" cmpd="sng" algn="ctr">
                      <a:solidFill>
                        <a:schemeClr val="tx1"/>
                      </a:solidFill>
                      <a:prstDash val="solid"/>
                      <a:round/>
                      <a:headEnd type="none" w="med" len="med"/>
                      <a:tailEnd type="none" w="med" len="med"/>
                    </a:lnT>
                  </a:tcPr>
                </a:tc>
                <a:tc vMerge="1">
                  <a:txBody>
                    <a:bodyPr/>
                    <a:lstStyle/>
                    <a:p>
                      <a:pPr algn="ctr"/>
                      <a:endParaRPr lang="zh-TW" altLang="en-US" dirty="0">
                        <a:solidFill>
                          <a:sysClr val="windowText" lastClr="000000"/>
                        </a:solidFill>
                      </a:endParaRPr>
                    </a:p>
                  </a:txBody>
                  <a:tcPr/>
                </a:tc>
                <a:tc>
                  <a:txBody>
                    <a:bodyPr/>
                    <a:lstStyle/>
                    <a:p>
                      <a:pPr algn="ctr"/>
                      <a:r>
                        <a:rPr lang="zh-TW" altLang="en-US" sz="2000" spc="300" dirty="0">
                          <a:solidFill>
                            <a:sysClr val="windowText" lastClr="000000"/>
                          </a:solidFill>
                        </a:rPr>
                        <a:t>車道保持</a:t>
                      </a:r>
                    </a:p>
                  </a:txBody>
                  <a:tcPr anchor="ctr"/>
                </a:tc>
                <a:extLst>
                  <a:ext uri="{0D108BD9-81ED-4DB2-BD59-A6C34878D82A}">
                    <a16:rowId xmlns:a16="http://schemas.microsoft.com/office/drawing/2014/main" val="1511126228"/>
                  </a:ext>
                </a:extLst>
              </a:tr>
            </a:tbl>
          </a:graphicData>
        </a:graphic>
      </p:graphicFrame>
      <p:sp>
        <p:nvSpPr>
          <p:cNvPr id="7" name="文字方塊 6">
            <a:extLst>
              <a:ext uri="{FF2B5EF4-FFF2-40B4-BE49-F238E27FC236}">
                <a16:creationId xmlns:a16="http://schemas.microsoft.com/office/drawing/2014/main" id="{0C34AEF0-B94D-E2E1-C917-8D902563351E}"/>
              </a:ext>
            </a:extLst>
          </p:cNvPr>
          <p:cNvSpPr txBox="1"/>
          <p:nvPr/>
        </p:nvSpPr>
        <p:spPr>
          <a:xfrm>
            <a:off x="799432" y="1771081"/>
            <a:ext cx="10205452" cy="96193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spc="300" dirty="0"/>
              <a:t>比較傳統</a:t>
            </a:r>
            <a:r>
              <a:rPr lang="en-US" altLang="zh-TW" sz="2000" spc="300" dirty="0"/>
              <a:t>HMI</a:t>
            </a:r>
            <a:r>
              <a:rPr lang="zh-TW" altLang="en-US" sz="2000" spc="300" dirty="0"/>
              <a:t>和生態</a:t>
            </a:r>
            <a:r>
              <a:rPr lang="en-US" altLang="zh-TW" sz="2000" spc="300" dirty="0"/>
              <a:t>HMI</a:t>
            </a:r>
            <a:r>
              <a:rPr lang="zh-TW" altLang="en-US" sz="2000" spc="300" dirty="0"/>
              <a:t>的差別，並分析自動駕駛和接管後的兩種情況。所有場景都擁相同的車道</a:t>
            </a:r>
          </a:p>
        </p:txBody>
      </p:sp>
    </p:spTree>
    <p:extLst>
      <p:ext uri="{BB962C8B-B14F-4D97-AF65-F5344CB8AC3E}">
        <p14:creationId xmlns:p14="http://schemas.microsoft.com/office/powerpoint/2010/main" val="230838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FE142FAF-4536-B04F-9A8A-560AB94F246C}"/>
              </a:ext>
            </a:extLst>
          </p:cNvPr>
          <p:cNvSpPr txBox="1"/>
          <p:nvPr/>
        </p:nvSpPr>
        <p:spPr>
          <a:xfrm>
            <a:off x="1237415" y="240631"/>
            <a:ext cx="8701012" cy="307777"/>
          </a:xfrm>
          <a:prstGeom prst="rect">
            <a:avLst/>
          </a:prstGeom>
          <a:noFill/>
        </p:spPr>
        <p:txBody>
          <a:bodyPr wrap="square">
            <a:spAutoFit/>
          </a:bodyPr>
          <a:lstStyle/>
          <a:p>
            <a:r>
              <a:rPr lang="en-US" altLang="zh-TW" sz="1400" dirty="0">
                <a:solidFill>
                  <a:schemeClr val="tx1">
                    <a:lumMod val="50000"/>
                    <a:lumOff val="50000"/>
                  </a:schemeClr>
                </a:solidFill>
              </a:rPr>
              <a:t>https://www-sciencedirect-com.libdb.yuntech.edu.tw:3001/science/article/pii/S1369847821000590</a:t>
            </a:r>
            <a:endParaRPr lang="zh-TW" altLang="en-US" sz="1400" dirty="0">
              <a:solidFill>
                <a:schemeClr val="tx1">
                  <a:lumMod val="50000"/>
                  <a:lumOff val="50000"/>
                </a:schemeClr>
              </a:solidFill>
            </a:endParaRPr>
          </a:p>
        </p:txBody>
      </p:sp>
      <p:sp>
        <p:nvSpPr>
          <p:cNvPr id="2" name="文字方塊 1">
            <a:extLst>
              <a:ext uri="{FF2B5EF4-FFF2-40B4-BE49-F238E27FC236}">
                <a16:creationId xmlns:a16="http://schemas.microsoft.com/office/drawing/2014/main" id="{2AC61338-D6F9-4C18-B6B8-15C026B1FCFA}"/>
              </a:ext>
            </a:extLst>
          </p:cNvPr>
          <p:cNvSpPr txBox="1"/>
          <p:nvPr/>
        </p:nvSpPr>
        <p:spPr>
          <a:xfrm>
            <a:off x="359923" y="836579"/>
            <a:ext cx="4398961" cy="646331"/>
          </a:xfrm>
          <a:prstGeom prst="rect">
            <a:avLst/>
          </a:prstGeom>
          <a:noFill/>
        </p:spPr>
        <p:txBody>
          <a:bodyPr wrap="none" rtlCol="0">
            <a:spAutoFit/>
          </a:bodyPr>
          <a:lstStyle/>
          <a:p>
            <a:r>
              <a:rPr lang="en-US" altLang="zh-TW" sz="3600" b="1" dirty="0"/>
              <a:t>Method</a:t>
            </a:r>
            <a:r>
              <a:rPr lang="zh-TW" altLang="en-US" sz="3600" b="1" dirty="0"/>
              <a:t> </a:t>
            </a:r>
            <a:r>
              <a:rPr lang="en-US" altLang="zh-TW" sz="3600" b="1" dirty="0"/>
              <a:t>–</a:t>
            </a:r>
            <a:r>
              <a:rPr lang="zh-TW" altLang="en-US" sz="3600" b="1" dirty="0"/>
              <a:t> 實驗設計</a:t>
            </a:r>
          </a:p>
        </p:txBody>
      </p:sp>
      <p:pic>
        <p:nvPicPr>
          <p:cNvPr id="6" name="圖片 5">
            <a:extLst>
              <a:ext uri="{FF2B5EF4-FFF2-40B4-BE49-F238E27FC236}">
                <a16:creationId xmlns:a16="http://schemas.microsoft.com/office/drawing/2014/main" id="{55CFB70E-D472-31E0-BAED-A3645DE0DA35}"/>
              </a:ext>
            </a:extLst>
          </p:cNvPr>
          <p:cNvPicPr>
            <a:picLocks noChangeAspect="1"/>
          </p:cNvPicPr>
          <p:nvPr/>
        </p:nvPicPr>
        <p:blipFill>
          <a:blip r:embed="rId3"/>
          <a:stretch>
            <a:fillRect/>
          </a:stretch>
        </p:blipFill>
        <p:spPr>
          <a:xfrm>
            <a:off x="7609849" y="3209361"/>
            <a:ext cx="4220033" cy="2194855"/>
          </a:xfrm>
          <a:prstGeom prst="rect">
            <a:avLst/>
          </a:prstGeom>
        </p:spPr>
      </p:pic>
      <p:sp>
        <p:nvSpPr>
          <p:cNvPr id="7" name="文字方塊 6">
            <a:extLst>
              <a:ext uri="{FF2B5EF4-FFF2-40B4-BE49-F238E27FC236}">
                <a16:creationId xmlns:a16="http://schemas.microsoft.com/office/drawing/2014/main" id="{CB800574-FD6E-2325-A4DB-1D085B40C185}"/>
              </a:ext>
            </a:extLst>
          </p:cNvPr>
          <p:cNvSpPr txBox="1"/>
          <p:nvPr/>
        </p:nvSpPr>
        <p:spPr>
          <a:xfrm>
            <a:off x="542757" y="1482910"/>
            <a:ext cx="10397959" cy="142359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spc="300" dirty="0"/>
              <a:t>所有場景均線速</a:t>
            </a:r>
            <a:r>
              <a:rPr lang="en-US" altLang="zh-TW" sz="2000" dirty="0"/>
              <a:t>80</a:t>
            </a:r>
            <a:r>
              <a:rPr lang="zh-TW" altLang="en-US" sz="2000" dirty="0"/>
              <a:t>、</a:t>
            </a:r>
            <a:r>
              <a:rPr lang="en-US" altLang="zh-TW" sz="2000" dirty="0"/>
              <a:t>100 </a:t>
            </a:r>
            <a:r>
              <a:rPr lang="zh-TW" altLang="en-US" sz="2000" spc="300" dirty="0"/>
              <a:t>和</a:t>
            </a:r>
            <a:r>
              <a:rPr lang="en-US" altLang="zh-TW" sz="2000" dirty="0"/>
              <a:t>130km/h</a:t>
            </a:r>
            <a:r>
              <a:rPr lang="zh-TW" altLang="en-US" sz="2000" spc="300" dirty="0"/>
              <a:t>，並在模擬高速公路上實驗</a:t>
            </a:r>
            <a:endParaRPr lang="en-US" altLang="zh-TW" sz="2000" spc="300" dirty="0"/>
          </a:p>
          <a:p>
            <a:pPr marL="342900" indent="-342900">
              <a:lnSpc>
                <a:spcPct val="150000"/>
              </a:lnSpc>
              <a:buFont typeface="Arial" panose="020B0604020202020204" pitchFamily="34" charset="0"/>
              <a:buChar char="•"/>
            </a:pPr>
            <a:r>
              <a:rPr lang="zh-TW" altLang="en-US" sz="2000" spc="300" dirty="0"/>
              <a:t>目的 </a:t>
            </a:r>
            <a:r>
              <a:rPr lang="en-US" altLang="zh-TW" sz="2000" spc="300" dirty="0"/>
              <a:t>:</a:t>
            </a:r>
            <a:r>
              <a:rPr lang="zh-TW" altLang="en-US" sz="2000" spc="300" dirty="0"/>
              <a:t> 分析 </a:t>
            </a:r>
            <a:r>
              <a:rPr lang="en-US" altLang="zh-TW" sz="2000" dirty="0"/>
              <a:t>HMI </a:t>
            </a:r>
            <a:r>
              <a:rPr lang="zh-TW" altLang="en-US" sz="2000" spc="300" dirty="0"/>
              <a:t>對接管的影響。</a:t>
            </a:r>
            <a:endParaRPr lang="en-US" altLang="zh-TW" sz="2000" spc="300" dirty="0"/>
          </a:p>
          <a:p>
            <a:pPr marL="342900" indent="-342900">
              <a:lnSpc>
                <a:spcPct val="150000"/>
              </a:lnSpc>
              <a:buFont typeface="Arial" panose="020B0604020202020204" pitchFamily="34" charset="0"/>
              <a:buChar char="•"/>
            </a:pPr>
            <a:r>
              <a:rPr lang="zh-TW" altLang="en-US" sz="2000" spc="300" dirty="0"/>
              <a:t>每次實驗為</a:t>
            </a:r>
            <a:r>
              <a:rPr lang="en-US" altLang="zh-TW" sz="2000" spc="300" dirty="0"/>
              <a:t>12</a:t>
            </a:r>
            <a:r>
              <a:rPr lang="zh-TW" altLang="en-US" sz="2000" spc="300" dirty="0"/>
              <a:t>分鐘，都以接管做結束。</a:t>
            </a:r>
            <a:endParaRPr lang="en-US" altLang="zh-TW" sz="2000" spc="300" dirty="0"/>
          </a:p>
        </p:txBody>
      </p:sp>
      <p:sp>
        <p:nvSpPr>
          <p:cNvPr id="9" name="文字方塊 8">
            <a:extLst>
              <a:ext uri="{FF2B5EF4-FFF2-40B4-BE49-F238E27FC236}">
                <a16:creationId xmlns:a16="http://schemas.microsoft.com/office/drawing/2014/main" id="{4C05EFAF-FAB9-6800-84D2-EF7487D4C5B3}"/>
              </a:ext>
            </a:extLst>
          </p:cNvPr>
          <p:cNvSpPr txBox="1"/>
          <p:nvPr/>
        </p:nvSpPr>
        <p:spPr>
          <a:xfrm>
            <a:off x="542757" y="2906505"/>
            <a:ext cx="7067092" cy="327025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spc="300" dirty="0"/>
              <a:t>發出接管請求時，碰撞時間為</a:t>
            </a:r>
            <a:r>
              <a:rPr lang="en-US" altLang="zh-TW" sz="2000" spc="300" dirty="0"/>
              <a:t>7</a:t>
            </a:r>
            <a:r>
              <a:rPr lang="zh-TW" altLang="en-US" sz="2000" spc="300" dirty="0"/>
              <a:t>秒，即車輛的速度為</a:t>
            </a:r>
            <a:r>
              <a:rPr lang="en-US" altLang="zh-TW" sz="2000" spc="300" dirty="0"/>
              <a:t>130km/h</a:t>
            </a:r>
            <a:r>
              <a:rPr lang="zh-TW" altLang="en-US" sz="2000" spc="300" dirty="0"/>
              <a:t>，距離塞車</a:t>
            </a:r>
            <a:r>
              <a:rPr lang="en-US" altLang="zh-TW" sz="2000" spc="300" dirty="0"/>
              <a:t>255</a:t>
            </a:r>
            <a:r>
              <a:rPr lang="zh-TW" altLang="en-US" sz="2000" spc="300" dirty="0"/>
              <a:t>公尺時，則接管請求。</a:t>
            </a:r>
            <a:endParaRPr lang="en-US" altLang="zh-TW" sz="2000" spc="300" dirty="0"/>
          </a:p>
          <a:p>
            <a:pPr marL="342900" indent="-342900">
              <a:lnSpc>
                <a:spcPct val="150000"/>
              </a:lnSpc>
              <a:buFont typeface="Arial" panose="020B0604020202020204" pitchFamily="34" charset="0"/>
              <a:buChar char="•"/>
            </a:pPr>
            <a:r>
              <a:rPr lang="zh-TW" altLang="en-US" sz="2000" spc="300" dirty="0"/>
              <a:t>當車輛距離塞車</a:t>
            </a:r>
            <a:r>
              <a:rPr lang="en-US" altLang="zh-TW" sz="2000" spc="300" dirty="0"/>
              <a:t>95</a:t>
            </a:r>
            <a:r>
              <a:rPr lang="zh-TW" altLang="en-US" sz="2000" spc="300" dirty="0"/>
              <a:t>公尺時，則以</a:t>
            </a:r>
            <a:r>
              <a:rPr lang="en-US" altLang="zh-TW" sz="2000" spc="300" dirty="0"/>
              <a:t>12</a:t>
            </a:r>
            <a:r>
              <a:rPr lang="zh-TW" altLang="en-US" sz="2000" spc="300" dirty="0"/>
              <a:t>公尺</a:t>
            </a:r>
            <a:r>
              <a:rPr lang="en-US" altLang="zh-TW" sz="2000" spc="300" dirty="0"/>
              <a:t>/</a:t>
            </a:r>
            <a:r>
              <a:rPr lang="zh-TW" altLang="en-US" sz="2000" spc="300" dirty="0"/>
              <a:t>秒</a:t>
            </a:r>
            <a:r>
              <a:rPr lang="en-US" altLang="zh-TW" sz="2000" spc="300" dirty="0"/>
              <a:t>(</a:t>
            </a:r>
            <a:r>
              <a:rPr lang="zh-TW" altLang="en-US" sz="2000" spc="300" dirty="0"/>
              <a:t>約</a:t>
            </a:r>
            <a:r>
              <a:rPr lang="en-US" altLang="zh-TW" sz="2000" spc="300" dirty="0"/>
              <a:t>43.2km/h)</a:t>
            </a:r>
            <a:r>
              <a:rPr lang="zh-TW" altLang="en-US" sz="2000" spc="300" dirty="0"/>
              <a:t>的速度行駛。</a:t>
            </a:r>
            <a:endParaRPr lang="en-US" altLang="zh-TW" sz="2000" spc="300" dirty="0"/>
          </a:p>
          <a:p>
            <a:pPr marL="342900" indent="-342900">
              <a:lnSpc>
                <a:spcPct val="150000"/>
              </a:lnSpc>
              <a:buFont typeface="Arial" panose="020B0604020202020204" pitchFamily="34" charset="0"/>
              <a:buChar char="•"/>
            </a:pPr>
            <a:r>
              <a:rPr lang="zh-TW" altLang="en-US" sz="2000" spc="300" dirty="0"/>
              <a:t>當車輛在塞車的車陣中行駛了</a:t>
            </a:r>
            <a:r>
              <a:rPr lang="en-US" altLang="zh-TW" sz="2000" spc="300" dirty="0"/>
              <a:t>200</a:t>
            </a:r>
            <a:r>
              <a:rPr lang="zh-TW" altLang="en-US" sz="2000" spc="300" dirty="0"/>
              <a:t>公尺後，則加速到</a:t>
            </a:r>
            <a:r>
              <a:rPr lang="en-US" altLang="zh-TW" sz="2000" spc="300" dirty="0"/>
              <a:t>38m/s(</a:t>
            </a:r>
            <a:r>
              <a:rPr lang="zh-TW" altLang="en-US" sz="2000" spc="300" dirty="0"/>
              <a:t>約</a:t>
            </a:r>
            <a:r>
              <a:rPr lang="en-US" altLang="zh-TW" sz="2000" spc="300" dirty="0"/>
              <a:t>136.8km/h)</a:t>
            </a:r>
            <a:r>
              <a:rPr lang="zh-TW" altLang="en-US" sz="2000" spc="300" dirty="0"/>
              <a:t>至</a:t>
            </a:r>
            <a:r>
              <a:rPr lang="en-US" altLang="zh-TW" sz="2000" spc="300" dirty="0"/>
              <a:t>800</a:t>
            </a:r>
            <a:r>
              <a:rPr lang="zh-TW" altLang="en-US" sz="2000" spc="300" dirty="0"/>
              <a:t>公尺外的停車處結束實驗。</a:t>
            </a:r>
          </a:p>
        </p:txBody>
      </p:sp>
    </p:spTree>
    <p:extLst>
      <p:ext uri="{BB962C8B-B14F-4D97-AF65-F5344CB8AC3E}">
        <p14:creationId xmlns:p14="http://schemas.microsoft.com/office/powerpoint/2010/main" val="51850813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YaHei UI">
      <a:majorFont>
        <a:latin typeface="Microsoft YaHei UI"/>
        <a:ea typeface="Microsoft YaHei UI"/>
        <a:cs typeface=""/>
      </a:majorFont>
      <a:minorFont>
        <a:latin typeface="Microsoft YaHei UI"/>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3449</TotalTime>
  <Words>3062</Words>
  <Application>Microsoft Office PowerPoint</Application>
  <PresentationFormat>寬螢幕</PresentationFormat>
  <Paragraphs>271</Paragraphs>
  <Slides>18</Slides>
  <Notes>10</Notes>
  <HiddenSlides>1</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vt:i4>
      </vt:variant>
    </vt:vector>
  </HeadingPairs>
  <TitlesOfParts>
    <vt:vector size="26" baseType="lpstr">
      <vt:lpstr>Inter Var</vt:lpstr>
      <vt:lpstr>Microsoft YaHei UI</vt:lpstr>
      <vt:lpstr>NexusSerif</vt:lpstr>
      <vt:lpstr>標楷體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宋錦玉</dc:creator>
  <cp:lastModifiedBy>宋錦玉</cp:lastModifiedBy>
  <cp:revision>85</cp:revision>
  <dcterms:created xsi:type="dcterms:W3CDTF">2022-12-09T02:43:44Z</dcterms:created>
  <dcterms:modified xsi:type="dcterms:W3CDTF">2022-12-20T07:17:01Z</dcterms:modified>
</cp:coreProperties>
</file>